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  <p:sldId id="259" r:id="rId7"/>
    <p:sldId id="261" r:id="rId8"/>
    <p:sldId id="265" r:id="rId9"/>
    <p:sldId id="266" r:id="rId10"/>
    <p:sldId id="267" r:id="rId11"/>
    <p:sldId id="268" r:id="rId12"/>
    <p:sldId id="264" r:id="rId13"/>
    <p:sldId id="258" r:id="rId14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520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25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61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974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0772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89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56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811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78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92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095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1521-F117-4585-8D3F-18CDB4C5F6F2}" type="datetimeFigureOut">
              <a:rPr lang="es-UY" smtClean="0"/>
              <a:t>20/8/2021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240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gistro.vestimenta@miem.gub.u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ub.uy/tramites/registro-empresas-vestiment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5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os.miem.gub.uy/DNI/Compras.Publicas/textiles/resol.firmada.pdf" TargetMode="External"/><Relationship Id="rId4" Type="http://schemas.openxmlformats.org/officeDocument/2006/relationships/hyperlink" Target="https://www.impo.com.uy/bases/decretos/15-20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b.uy/tramites/registro-empresas-vestiment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.com.uy/bases/decretos/371-2010/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u.com.uy/innovaportal/v/34726/20/innova.front/prioridad-a-la-industria-nacional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UY" b="1" dirty="0">
                <a:solidFill>
                  <a:schemeClr val="bg1"/>
                </a:solidFill>
              </a:rPr>
              <a:t>Sub-Programa de Contratación </a:t>
            </a:r>
            <a:r>
              <a:rPr lang="es-UY" b="1" dirty="0" smtClean="0">
                <a:solidFill>
                  <a:schemeClr val="bg1"/>
                </a:solidFill>
              </a:rPr>
              <a:t>Pública </a:t>
            </a:r>
            <a:r>
              <a:rPr lang="es-UY" b="1" dirty="0" smtClean="0">
                <a:solidFill>
                  <a:schemeClr val="bg1"/>
                </a:solidFill>
              </a:rPr>
              <a:t>para el </a:t>
            </a:r>
            <a:r>
              <a:rPr lang="es-UY" b="1" dirty="0">
                <a:solidFill>
                  <a:schemeClr val="bg1"/>
                </a:solidFill>
              </a:rPr>
              <a:t>Desarrollo de </a:t>
            </a:r>
            <a:r>
              <a:rPr lang="es-UY" b="1" dirty="0" smtClean="0">
                <a:solidFill>
                  <a:schemeClr val="bg1"/>
                </a:solidFill>
              </a:rPr>
              <a:t>la Industria textil y Vestimenta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23267" y="5355696"/>
            <a:ext cx="3945466" cy="520170"/>
          </a:xfrm>
        </p:spPr>
        <p:txBody>
          <a:bodyPr/>
          <a:lstStyle/>
          <a:p>
            <a:r>
              <a:rPr lang="es-UY" dirty="0" smtClean="0"/>
              <a:t>Agosto 2021</a:t>
            </a:r>
          </a:p>
        </p:txBody>
      </p:sp>
    </p:spTree>
    <p:extLst>
      <p:ext uri="{BB962C8B-B14F-4D97-AF65-F5344CB8AC3E}">
        <p14:creationId xmlns:p14="http://schemas.microsoft.com/office/powerpoint/2010/main" val="255134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3722224" cy="1162732"/>
          </a:xfrm>
        </p:spPr>
        <p:txBody>
          <a:bodyPr/>
          <a:lstStyle/>
          <a:p>
            <a:r>
              <a:rPr lang="es-UY" dirty="0" smtClean="0"/>
              <a:t>Contrapartida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3583329" cy="4351338"/>
          </a:xfrm>
        </p:spPr>
        <p:txBody>
          <a:bodyPr>
            <a:normAutofit/>
          </a:bodyPr>
          <a:lstStyle/>
          <a:p>
            <a:r>
              <a:rPr lang="es-UY" sz="2000" dirty="0" smtClean="0"/>
              <a:t>En el caso de las empresas </a:t>
            </a:r>
            <a:r>
              <a:rPr lang="es-UY" sz="2000" dirty="0" err="1" smtClean="0"/>
              <a:t>monotributistas</a:t>
            </a:r>
            <a:r>
              <a:rPr lang="es-UY" sz="2000" dirty="0" smtClean="0"/>
              <a:t> y cooperativas sociales Mides, adjuntan el certificado emitido por dicho Organismo</a:t>
            </a:r>
          </a:p>
          <a:p>
            <a:r>
              <a:rPr lang="es-UY" sz="2000" dirty="0" smtClean="0"/>
              <a:t>Las demás personas jurídicas completan este formulario adjuntando los archivos en formato .PDF</a:t>
            </a:r>
          </a:p>
          <a:p>
            <a:r>
              <a:rPr lang="es-UY" sz="2000" dirty="0" smtClean="0"/>
              <a:t>Una vez confirmado el trámite, la DNI deberá aprobarlo o rechazarlo en un plazo no mayor a 10 días hábiles.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4946988" y="365126"/>
            <a:ext cx="7245011" cy="626716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769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4494616" cy="2107142"/>
          </a:xfrm>
        </p:spPr>
        <p:txBody>
          <a:bodyPr>
            <a:normAutofit/>
          </a:bodyPr>
          <a:lstStyle/>
          <a:p>
            <a:r>
              <a:rPr lang="es-UY" dirty="0" smtClean="0"/>
              <a:t>Certificado de Participación en el Subprograma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85533"/>
            <a:ext cx="4275667" cy="3352271"/>
          </a:xfrm>
        </p:spPr>
        <p:txBody>
          <a:bodyPr>
            <a:normAutofit/>
          </a:bodyPr>
          <a:lstStyle/>
          <a:p>
            <a:r>
              <a:rPr lang="es-UY" sz="2000" dirty="0" smtClean="0"/>
              <a:t>Se enviará por correo electrónico a la empresa una vez aprobado el trámite</a:t>
            </a:r>
          </a:p>
          <a:p>
            <a:r>
              <a:rPr lang="es-UY" sz="2000" dirty="0" smtClean="0"/>
              <a:t>El Jerarca lo firma electrónicamente</a:t>
            </a:r>
          </a:p>
          <a:p>
            <a:r>
              <a:rPr lang="es-UY" sz="2000" dirty="0" smtClean="0"/>
              <a:t>Es válido para un llamado específico.</a:t>
            </a:r>
            <a:endParaRPr lang="es-UY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816" y="365124"/>
            <a:ext cx="6653337" cy="627221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43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466" y="691091"/>
            <a:ext cx="10515600" cy="4812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Y" dirty="0" smtClean="0"/>
              <a:t>Contacto</a:t>
            </a:r>
          </a:p>
          <a:p>
            <a:pPr marL="0" indent="0" algn="ctr">
              <a:buNone/>
            </a:pPr>
            <a:endParaRPr lang="es-UY" dirty="0" smtClean="0"/>
          </a:p>
          <a:p>
            <a:pPr marL="0" indent="0" algn="ctr">
              <a:buNone/>
            </a:pPr>
            <a:r>
              <a:rPr lang="es-UY" dirty="0" smtClean="0">
                <a:hlinkClick r:id="rId3"/>
              </a:rPr>
              <a:t>Registro.vestimenta@miem.gub.uy</a:t>
            </a:r>
            <a:endParaRPr lang="es-UY" dirty="0" smtClean="0"/>
          </a:p>
          <a:p>
            <a:pPr marL="0" indent="0" algn="ctr">
              <a:buNone/>
            </a:pPr>
            <a:r>
              <a:rPr lang="es-UY" dirty="0">
                <a:hlinkClick r:id="rId4"/>
              </a:rPr>
              <a:t>https://</a:t>
            </a:r>
            <a:r>
              <a:rPr lang="es-UY" dirty="0" smtClean="0">
                <a:hlinkClick r:id="rId4"/>
              </a:rPr>
              <a:t>www.gub.uy/tramites/registro-empresas-vestimenta</a:t>
            </a:r>
            <a:endParaRPr lang="es-UY" dirty="0" smtClean="0"/>
          </a:p>
          <a:p>
            <a:pPr marL="0" indent="0" algn="ctr">
              <a:buNone/>
            </a:pPr>
            <a:endParaRPr lang="es-UY" dirty="0"/>
          </a:p>
          <a:p>
            <a:pPr marL="0" indent="0" algn="ctr">
              <a:buNone/>
            </a:pPr>
            <a:endParaRPr lang="es-UY" dirty="0" smtClean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55394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UY" sz="3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UY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UY" sz="3600" dirty="0" smtClean="0">
                <a:solidFill>
                  <a:schemeClr val="bg1"/>
                </a:solidFill>
              </a:rPr>
              <a:t>Muchas gracias!</a:t>
            </a:r>
            <a:endParaRPr lang="es-UY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6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Y" u="sng" dirty="0" smtClean="0"/>
              <a:t>Normativa</a:t>
            </a:r>
          </a:p>
          <a:p>
            <a:r>
              <a:rPr lang="es-ES" dirty="0"/>
              <a:t>Programa de Contratación Pública para el </a:t>
            </a:r>
            <a:r>
              <a:rPr lang="es-ES" dirty="0" smtClean="0"/>
              <a:t>Desarrollo: </a:t>
            </a:r>
            <a:r>
              <a:rPr lang="es-ES" dirty="0" smtClean="0">
                <a:hlinkClick r:id="rId3"/>
              </a:rPr>
              <a:t>Art. 59º del TOCAF</a:t>
            </a:r>
            <a:endParaRPr lang="es-UY" dirty="0" smtClean="0">
              <a:hlinkClick r:id="rId4"/>
            </a:endParaRPr>
          </a:p>
          <a:p>
            <a:r>
              <a:rPr lang="es-UY" dirty="0"/>
              <a:t>Subprograma textiles: </a:t>
            </a:r>
            <a:r>
              <a:rPr lang="es-UY" dirty="0" smtClean="0">
                <a:hlinkClick r:id="rId4"/>
              </a:rPr>
              <a:t>Decreto 15/020</a:t>
            </a:r>
            <a:endParaRPr lang="es-UY" dirty="0" smtClean="0"/>
          </a:p>
          <a:p>
            <a:r>
              <a:rPr lang="es-UY" dirty="0" smtClean="0"/>
              <a:t>Reglamentación: </a:t>
            </a:r>
            <a:r>
              <a:rPr lang="es-UY" dirty="0" smtClean="0">
                <a:hlinkClick r:id="rId5"/>
              </a:rPr>
              <a:t>Resolución MIEM del 25/06/2021</a:t>
            </a:r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u="sng" dirty="0" smtClean="0"/>
              <a:t>Objetivo </a:t>
            </a:r>
          </a:p>
          <a:p>
            <a:r>
              <a:rPr lang="es-UY" dirty="0" smtClean="0"/>
              <a:t>Fomentar el acceso </a:t>
            </a:r>
            <a:r>
              <a:rPr lang="es-UY" dirty="0"/>
              <a:t>de las empresas nacionales productoras de </a:t>
            </a:r>
            <a:r>
              <a:rPr lang="es-UY" dirty="0" smtClean="0"/>
              <a:t>vestimenta al mercado público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u="sng" dirty="0" smtClean="0"/>
              <a:t>Bienes comprendidos</a:t>
            </a:r>
          </a:p>
          <a:p>
            <a:r>
              <a:rPr lang="es-ES" dirty="0"/>
              <a:t>Capítulos 61 y 62 y las Posiciones 4203, 4303.10, 6302.21 y 6302.3 6302.22, 6302.31, 6302.32, 6505.00 y 9404.90.00.20 de la Nomenclatura Común del </a:t>
            </a:r>
            <a:r>
              <a:rPr lang="es-ES" dirty="0" smtClean="0"/>
              <a:t>MERCOSUR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653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1267" y="846667"/>
            <a:ext cx="10515600" cy="5330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UY" u="sng" dirty="0"/>
              <a:t>Ámbito de Aplicación</a:t>
            </a:r>
          </a:p>
          <a:p>
            <a:r>
              <a:rPr lang="es-ES" dirty="0"/>
              <a:t>Los organismos mencionados en el </a:t>
            </a:r>
            <a:r>
              <a:rPr lang="es-ES" i="1" dirty="0">
                <a:hlinkClick r:id="rId3"/>
              </a:rPr>
              <a:t>artículo 2 del TOCAF</a:t>
            </a:r>
            <a:r>
              <a:rPr lang="es-ES" dirty="0"/>
              <a:t> y los organismos paraestatales.</a:t>
            </a:r>
          </a:p>
          <a:p>
            <a:r>
              <a:rPr lang="es-ES" dirty="0"/>
              <a:t>En todos los procedimientos </a:t>
            </a:r>
            <a:r>
              <a:rPr lang="es-ES" dirty="0" smtClean="0"/>
              <a:t>competitivos</a:t>
            </a:r>
          </a:p>
          <a:p>
            <a:endParaRPr lang="es-UY" dirty="0"/>
          </a:p>
          <a:p>
            <a:pPr marL="0" indent="0">
              <a:buNone/>
            </a:pPr>
            <a:r>
              <a:rPr lang="es-UY" u="sng" dirty="0" smtClean="0"/>
              <a:t>Beneficio</a:t>
            </a:r>
            <a:endParaRPr lang="es-UY" u="sng" dirty="0"/>
          </a:p>
          <a:p>
            <a:r>
              <a:rPr lang="es-UY" dirty="0" smtClean="0"/>
              <a:t>Reserva </a:t>
            </a:r>
            <a:r>
              <a:rPr lang="es-UY" dirty="0"/>
              <a:t>de </a:t>
            </a:r>
            <a:r>
              <a:rPr lang="es-UY" dirty="0" smtClean="0"/>
              <a:t>mercado, </a:t>
            </a:r>
            <a:r>
              <a:rPr lang="es-UY" dirty="0"/>
              <a:t>siempre </a:t>
            </a:r>
            <a:r>
              <a:rPr lang="es-UY" dirty="0" smtClean="0"/>
              <a:t>que:</a:t>
            </a:r>
          </a:p>
          <a:p>
            <a:pPr lvl="1"/>
            <a:r>
              <a:rPr lang="es-UY" dirty="0" smtClean="0"/>
              <a:t>la </a:t>
            </a:r>
            <a:r>
              <a:rPr lang="es-UY" dirty="0"/>
              <a:t>compra no supere el 10% anual del </a:t>
            </a:r>
            <a:r>
              <a:rPr lang="es-UY" dirty="0" smtClean="0"/>
              <a:t>presupuesto </a:t>
            </a:r>
            <a:r>
              <a:rPr lang="es-UY" dirty="0"/>
              <a:t>del inciso </a:t>
            </a:r>
          </a:p>
          <a:p>
            <a:pPr lvl="1"/>
            <a:r>
              <a:rPr lang="es-UY" dirty="0" smtClean="0"/>
              <a:t>el </a:t>
            </a:r>
            <a:r>
              <a:rPr lang="es-UY" dirty="0"/>
              <a:t>precio de la oferta nacional sea como máximo un 30% superior a la oferta más baja presentada</a:t>
            </a:r>
            <a:r>
              <a:rPr lang="es-UY" dirty="0" smtClean="0"/>
              <a:t>.</a:t>
            </a:r>
          </a:p>
          <a:p>
            <a:pPr marL="0" indent="0">
              <a:buNone/>
            </a:pPr>
            <a:endParaRPr lang="es-UY" dirty="0" smtClean="0"/>
          </a:p>
          <a:p>
            <a:r>
              <a:rPr lang="es-UY" dirty="0" smtClean="0"/>
              <a:t> </a:t>
            </a:r>
            <a:r>
              <a:rPr lang="es-UY" dirty="0"/>
              <a:t>Las preferencias en precio dispuestas en los artículos 41 y 43 de la Ley N° 18.362 </a:t>
            </a:r>
            <a:r>
              <a:rPr lang="es-UY" dirty="0" smtClean="0"/>
              <a:t>(PIN) no </a:t>
            </a:r>
            <a:r>
              <a:rPr lang="es-UY" dirty="0"/>
              <a:t>serán de aplicación a las ofertas que se amparan </a:t>
            </a:r>
            <a:r>
              <a:rPr lang="es-UY" dirty="0" smtClean="0"/>
              <a:t>a este mecanismo </a:t>
            </a:r>
            <a:r>
              <a:rPr lang="es-UY" dirty="0"/>
              <a:t>de reserva de </a:t>
            </a:r>
            <a:r>
              <a:rPr lang="es-UY" dirty="0" smtClean="0"/>
              <a:t>mercado.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6447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9000" y="372533"/>
            <a:ext cx="10515600" cy="5808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u="sng" dirty="0" smtClean="0"/>
              <a:t>El beneficiario deberá cumplir con tres </a:t>
            </a:r>
            <a:r>
              <a:rPr lang="es-UY" b="1" u="sng" dirty="0" smtClean="0"/>
              <a:t>requisitos</a:t>
            </a:r>
            <a:r>
              <a:rPr lang="es-UY" u="sng" dirty="0" smtClean="0"/>
              <a:t>: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1. Encontrarse inscripto en el </a:t>
            </a:r>
            <a:r>
              <a:rPr lang="es-UY" b="1" dirty="0" smtClean="0"/>
              <a:t>Registro de Empresas de Vestimenta </a:t>
            </a:r>
            <a:r>
              <a:rPr lang="es-UY" dirty="0" smtClean="0"/>
              <a:t>creado por el artículo 12 de la Ley No 18.846. </a:t>
            </a:r>
          </a:p>
          <a:p>
            <a:pPr marL="0" indent="0">
              <a:buNone/>
            </a:pPr>
            <a:r>
              <a:rPr lang="es-UY" dirty="0" smtClean="0"/>
              <a:t>Este registro es una declaración en línea que se realiza por única vez: </a:t>
            </a:r>
            <a:r>
              <a:rPr lang="es-UY" dirty="0" smtClean="0">
                <a:hlinkClick r:id="rId3"/>
              </a:rPr>
              <a:t>https://www.gub.uy/tramites/registro-empresas-vestimenta</a:t>
            </a:r>
            <a:endParaRPr lang="es-UY" dirty="0" smtClean="0"/>
          </a:p>
          <a:p>
            <a:pPr marL="0" indent="0">
              <a:buNone/>
            </a:pPr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319476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466" y="691091"/>
            <a:ext cx="10515600" cy="48122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/>
              <a:t>2. Cumplir con el </a:t>
            </a:r>
            <a:r>
              <a:rPr lang="es-UY" b="1" dirty="0"/>
              <a:t>carácter nacional de los bienes </a:t>
            </a:r>
            <a:r>
              <a:rPr lang="es-UY" dirty="0"/>
              <a:t>ofrecidos </a:t>
            </a:r>
          </a:p>
          <a:p>
            <a:pPr marL="0" indent="0">
              <a:buNone/>
            </a:pPr>
            <a:r>
              <a:rPr lang="es-UY" dirty="0" smtClean="0">
                <a:hlinkClick r:id="rId3"/>
              </a:rPr>
              <a:t>Artículo 6º </a:t>
            </a:r>
            <a:r>
              <a:rPr lang="es-UY" dirty="0">
                <a:hlinkClick r:id="rId3"/>
              </a:rPr>
              <a:t>del Decreto N° 371/010</a:t>
            </a:r>
            <a:r>
              <a:rPr lang="es-UY" dirty="0"/>
              <a:t>.</a:t>
            </a:r>
          </a:p>
          <a:p>
            <a:pPr marL="0" indent="0">
              <a:buNone/>
            </a:pPr>
            <a:r>
              <a:rPr lang="es-ES" dirty="0"/>
              <a:t>a)  bienes elaborados 100% a partir de insumos nacionales.</a:t>
            </a:r>
          </a:p>
          <a:p>
            <a:pPr marL="0" indent="0">
              <a:buNone/>
            </a:pPr>
            <a:r>
              <a:rPr lang="es-ES" dirty="0"/>
              <a:t>b) bienes, que utilizando insumos o materiales importados, cumplan:</a:t>
            </a:r>
          </a:p>
          <a:p>
            <a:pPr lvl="1"/>
            <a:r>
              <a:rPr lang="es-ES" dirty="0"/>
              <a:t>35% de integración nacional o más, y </a:t>
            </a:r>
          </a:p>
          <a:p>
            <a:pPr lvl="1"/>
            <a:r>
              <a:rPr lang="es-ES" dirty="0"/>
              <a:t>proceso de transformación que le confiera una nueva individualidad, pasando a estar clasificados en una partida arancelaria diferente de los insumos y materiales importados.</a:t>
            </a:r>
          </a:p>
          <a:p>
            <a:pPr marL="0" indent="0">
              <a:buNone/>
            </a:pPr>
            <a:r>
              <a:rPr lang="es-ES" dirty="0"/>
              <a:t>c</a:t>
            </a:r>
            <a:r>
              <a:rPr lang="es-ES" dirty="0" smtClean="0"/>
              <a:t>) bienes </a:t>
            </a:r>
            <a:r>
              <a:rPr lang="es-ES" dirty="0"/>
              <a:t>que no cumpliendo con lo dispuesto en anteriormente, son resultado de un proceso productivo que genera un valor de integración nacional, mínimo, del 50%.</a:t>
            </a:r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5788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3533" y="8942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dirty="0"/>
              <a:t>3. Cumplir con los </a:t>
            </a:r>
            <a:r>
              <a:rPr lang="es-UY" dirty="0" smtClean="0"/>
              <a:t>criterios </a:t>
            </a:r>
            <a:r>
              <a:rPr lang="es-UY" dirty="0"/>
              <a:t>de </a:t>
            </a:r>
            <a:r>
              <a:rPr lang="es-UY" b="1" dirty="0"/>
              <a:t>sostenibilidad</a:t>
            </a:r>
            <a:r>
              <a:rPr lang="es-UY" dirty="0" smtClean="0"/>
              <a:t>:</a:t>
            </a:r>
          </a:p>
          <a:p>
            <a:pPr marL="0" indent="0">
              <a:buNone/>
            </a:pPr>
            <a:endParaRPr lang="es-UY" dirty="0"/>
          </a:p>
          <a:p>
            <a:pPr lvl="1"/>
            <a:r>
              <a:rPr lang="es-UY" dirty="0"/>
              <a:t>En el caso de las Cooperativas Sociales y </a:t>
            </a:r>
            <a:r>
              <a:rPr lang="es-UY" dirty="0" err="1"/>
              <a:t>Monotributistas</a:t>
            </a:r>
            <a:r>
              <a:rPr lang="es-UY" dirty="0"/>
              <a:t> Sociales MIDES, deberán contar con el certificado de procesos expedido por tal organismo.</a:t>
            </a:r>
          </a:p>
          <a:p>
            <a:pPr lvl="1"/>
            <a:r>
              <a:rPr lang="es-UY" dirty="0"/>
              <a:t>Los oferentes no comprendidos en el punto anterior, deberán mantener la fuente de empleo del sector promovido durante el período de un año, a contar de la fecha de la adjudicación de la compra</a:t>
            </a:r>
            <a:r>
              <a:rPr lang="es-UY" dirty="0" smtClean="0"/>
              <a:t>.</a:t>
            </a:r>
          </a:p>
          <a:p>
            <a:pPr lvl="1"/>
            <a:r>
              <a:rPr lang="es-UY" dirty="0" smtClean="0"/>
              <a:t>Se considera </a:t>
            </a:r>
            <a:r>
              <a:rPr lang="es-UY" u="sng" dirty="0" smtClean="0"/>
              <a:t>fuente de empleo </a:t>
            </a:r>
            <a:r>
              <a:rPr lang="es-UY" dirty="0" smtClean="0"/>
              <a:t>al promedio de mano de obra directamente vinculada al proceso productivo, incluyendo trabajadores </a:t>
            </a:r>
            <a:r>
              <a:rPr lang="es-UY" dirty="0" err="1" smtClean="0"/>
              <a:t>tercerizados</a:t>
            </a:r>
            <a:r>
              <a:rPr lang="es-UY" dirty="0"/>
              <a:t> </a:t>
            </a:r>
            <a:r>
              <a:rPr lang="es-UY" dirty="0" smtClean="0"/>
              <a:t>o subcontratados.</a:t>
            </a:r>
            <a:endParaRPr lang="es-UY" dirty="0"/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671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466" y="691091"/>
            <a:ext cx="10515600" cy="48122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Y" u="sng" dirty="0" smtClean="0"/>
              <a:t>Procedimiento</a:t>
            </a:r>
          </a:p>
          <a:p>
            <a:r>
              <a:rPr lang="es-UY" dirty="0" smtClean="0"/>
              <a:t>Se solicita el certificado de Participación en el Subprograma ante la DNI, para presentarlo junto con la oferta en el organismo que corresponda. </a:t>
            </a:r>
          </a:p>
          <a:p>
            <a:r>
              <a:rPr lang="es-UY" dirty="0" smtClean="0"/>
              <a:t>Se tramita en línea, adjuntando la documentación de las contrapartidas exigidas por la Resolución Reglamentaria.</a:t>
            </a:r>
          </a:p>
          <a:p>
            <a:r>
              <a:rPr lang="es-UY" dirty="0" smtClean="0"/>
              <a:t>Cada certificado es válido para un llamado específico.</a:t>
            </a:r>
          </a:p>
          <a:p>
            <a:r>
              <a:rPr lang="es-UY" dirty="0" smtClean="0"/>
              <a:t>Una vez adjudicado, </a:t>
            </a:r>
            <a:r>
              <a:rPr lang="es-UY" dirty="0"/>
              <a:t>deberá presentar al organismo contratante certificado de </a:t>
            </a:r>
            <a:r>
              <a:rPr lang="es-UY" dirty="0" smtClean="0"/>
              <a:t>origen que acredite el carácter nacional de los bienes ofertados</a:t>
            </a:r>
          </a:p>
          <a:p>
            <a:r>
              <a:rPr lang="es-UY" dirty="0" smtClean="0"/>
              <a:t>En </a:t>
            </a:r>
            <a:r>
              <a:rPr lang="es-UY" dirty="0"/>
              <a:t>caso contrario se dejará sin efecto la adjudicación, que recaerá en la siguiente mejor oferta</a:t>
            </a:r>
            <a:r>
              <a:rPr lang="es-UY" dirty="0" smtClean="0"/>
              <a:t>.</a:t>
            </a:r>
          </a:p>
          <a:p>
            <a:r>
              <a:rPr lang="es-UY" u="sng" dirty="0" smtClean="0">
                <a:hlinkClick r:id="rId3"/>
              </a:rPr>
              <a:t>Cámara </a:t>
            </a:r>
            <a:r>
              <a:rPr lang="es-UY" u="sng" dirty="0">
                <a:hlinkClick r:id="rId3"/>
              </a:rPr>
              <a:t>de Industrias del Uruguay </a:t>
            </a:r>
            <a:r>
              <a:rPr lang="es-UY" u="sng" dirty="0" smtClean="0">
                <a:hlinkClick r:id="rId3"/>
              </a:rPr>
              <a:t>– Certificación de Origen para compras públicas </a:t>
            </a:r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8722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Calzado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Reserva de mercado según art. 59 del TOCAF</a:t>
            </a:r>
          </a:p>
          <a:p>
            <a:r>
              <a:rPr lang="es-UY" dirty="0" smtClean="0"/>
              <a:t>No aplica en caso de que la mejor oferta que se ampara a este mecanismo supere en un 30% en precio unitario a la mejor de las ofertas (aquella que ofrezca el precio más bajo)</a:t>
            </a:r>
          </a:p>
          <a:p>
            <a:r>
              <a:rPr lang="es-UY" u="sng" dirty="0" smtClean="0"/>
              <a:t>Requisitos</a:t>
            </a:r>
            <a:r>
              <a:rPr lang="es-UY" dirty="0" smtClean="0"/>
              <a:t>:</a:t>
            </a:r>
          </a:p>
          <a:p>
            <a:r>
              <a:rPr lang="es-UY" dirty="0" smtClean="0"/>
              <a:t>Estar inscripto en el DEI (Decreto 59/014)</a:t>
            </a:r>
          </a:p>
          <a:p>
            <a:r>
              <a:rPr lang="es-UY" dirty="0" smtClean="0"/>
              <a:t>Mantener la fuente de empleo del sector por un año desde la adjudicación</a:t>
            </a:r>
          </a:p>
          <a:p>
            <a:r>
              <a:rPr lang="es-UY" dirty="0" smtClean="0"/>
              <a:t>Bienes deberán cumplir con el carácter nacional (Decreto 164/013)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8246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814" y="500062"/>
            <a:ext cx="3780099" cy="1325563"/>
          </a:xfrm>
        </p:spPr>
        <p:txBody>
          <a:bodyPr/>
          <a:lstStyle/>
          <a:p>
            <a:r>
              <a:rPr lang="es-UY" dirty="0" smtClean="0"/>
              <a:t>Trámite en línea</a:t>
            </a:r>
            <a:endParaRPr lang="es-UY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838200" y="1825625"/>
            <a:ext cx="3583329" cy="4351338"/>
          </a:xfrm>
        </p:spPr>
        <p:txBody>
          <a:bodyPr>
            <a:normAutofit/>
          </a:bodyPr>
          <a:lstStyle/>
          <a:p>
            <a:r>
              <a:rPr lang="es-UY" sz="2000" dirty="0" smtClean="0"/>
              <a:t>Se completa el formulario en línea:</a:t>
            </a:r>
          </a:p>
          <a:p>
            <a:r>
              <a:rPr lang="es-UY" sz="2000" dirty="0" smtClean="0"/>
              <a:t>Datos básicos de la empresa</a:t>
            </a:r>
          </a:p>
          <a:p>
            <a:r>
              <a:rPr lang="es-UY" sz="2000" dirty="0" smtClean="0"/>
              <a:t>Organismo comprador, llamado e ítems producidos localmente por los que se ofertará</a:t>
            </a:r>
          </a:p>
          <a:p>
            <a:r>
              <a:rPr lang="es-UY" sz="2000" dirty="0" smtClean="0"/>
              <a:t>Estos datos serán validados por un técnico previo a emitir el certificado</a:t>
            </a:r>
            <a:endParaRPr lang="es-UY" sz="2000" dirty="0"/>
          </a:p>
        </p:txBody>
      </p:sp>
      <p:pic>
        <p:nvPicPr>
          <p:cNvPr id="7" name="Imagen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18299" y="532436"/>
            <a:ext cx="6735501" cy="581627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3324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760</Words>
  <Application>Microsoft Office PowerPoint</Application>
  <PresentationFormat>Panorámica</PresentationFormat>
  <Paragraphs>75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Sub-Programa de Contratación Pública para el Desarrollo de la Industria textil y Vestimenta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Calzado</vt:lpstr>
      <vt:lpstr>Trámite en línea</vt:lpstr>
      <vt:lpstr>Contrapartida</vt:lpstr>
      <vt:lpstr>Certificado de Participación en el Subprograma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Malcuori</dc:creator>
  <cp:lastModifiedBy>Leticia Ingold</cp:lastModifiedBy>
  <cp:revision>46</cp:revision>
  <dcterms:created xsi:type="dcterms:W3CDTF">2020-06-09T15:36:08Z</dcterms:created>
  <dcterms:modified xsi:type="dcterms:W3CDTF">2021-08-20T14:32:36Z</dcterms:modified>
</cp:coreProperties>
</file>