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58" r:id="rId1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974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201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627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9770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130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54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65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622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508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8499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2881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E9D3-48B3-40E1-B867-3D17B2B9B3D9}" type="datetimeFigureOut">
              <a:rPr lang="es-UY" smtClean="0"/>
              <a:t>12/08/2021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7570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ertificados.dinapyme@miem.gub.u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ub.uy/tramites/certificado-compras-publicas-mipymes" TargetMode="External"/><Relationship Id="rId4" Type="http://schemas.openxmlformats.org/officeDocument/2006/relationships/hyperlink" Target="https://www.gub.uy/tramites/certificado-pym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739" y="206020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UY" sz="4000" dirty="0" smtClean="0">
                <a:solidFill>
                  <a:schemeClr val="bg1"/>
                </a:solidFill>
              </a:rPr>
              <a:t/>
            </a:r>
            <a:br>
              <a:rPr lang="es-UY" sz="4000" dirty="0" smtClean="0">
                <a:solidFill>
                  <a:schemeClr val="bg1"/>
                </a:solidFill>
              </a:rPr>
            </a:br>
            <a:r>
              <a:rPr lang="es-UY" sz="4000" dirty="0">
                <a:solidFill>
                  <a:schemeClr val="bg1"/>
                </a:solidFill>
              </a:rPr>
              <a:t/>
            </a:r>
            <a:br>
              <a:rPr lang="es-UY" sz="4000" dirty="0">
                <a:solidFill>
                  <a:schemeClr val="bg1"/>
                </a:solidFill>
              </a:rPr>
            </a:br>
            <a:r>
              <a:rPr lang="es-UY" sz="4000" b="1" dirty="0" smtClean="0">
                <a:solidFill>
                  <a:schemeClr val="bg1"/>
                </a:solidFill>
                <a:latin typeface="+mn-lt"/>
              </a:rPr>
              <a:t>Sub-Programa de Contratación Públicas para Desarrollo de  las </a:t>
            </a:r>
            <a:r>
              <a:rPr lang="es-UY" sz="4000" b="1" dirty="0" err="1" smtClean="0">
                <a:solidFill>
                  <a:schemeClr val="bg1"/>
                </a:solidFill>
                <a:latin typeface="+mn-lt"/>
              </a:rPr>
              <a:t>Mipymes</a:t>
            </a:r>
            <a:endParaRPr lang="es-UY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636" y="4593711"/>
            <a:ext cx="6858000" cy="1655762"/>
          </a:xfrm>
        </p:spPr>
        <p:txBody>
          <a:bodyPr/>
          <a:lstStyle/>
          <a:p>
            <a:endParaRPr lang="es-UY" dirty="0" smtClean="0">
              <a:solidFill>
                <a:schemeClr val="bg1"/>
              </a:solidFill>
            </a:endParaRPr>
          </a:p>
          <a:p>
            <a:endParaRPr lang="es-UY" dirty="0" smtClean="0">
              <a:solidFill>
                <a:schemeClr val="bg1"/>
              </a:solidFill>
            </a:endParaRPr>
          </a:p>
          <a:p>
            <a:pPr algn="r"/>
            <a:r>
              <a:rPr lang="es-UY" b="1" dirty="0" smtClean="0">
                <a:solidFill>
                  <a:schemeClr val="bg1"/>
                </a:solidFill>
              </a:rPr>
              <a:t>2021</a:t>
            </a:r>
            <a:endParaRPr lang="es-UY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5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86" y="885467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Contrapartida </a:t>
            </a:r>
            <a:endParaRPr lang="es-ES" altLang="es-UY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s-UY" sz="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3- </a:t>
            </a: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Programa de Mejora de Gestión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s-UY" sz="5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Etapas: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s-UY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Diagnóstico de gestión individual.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Plan de Fortalecimiento y Mejora.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Implementación del Plan de Mejora.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s-UY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Áreas a tratar: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s-UY" sz="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a. Planificación estratégica, sistemas de información y finanzas.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b. Logística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UY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c. Calidad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7663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86" y="885467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altLang="es-UY" sz="3200" b="1" dirty="0">
                <a:solidFill>
                  <a:schemeClr val="accent1">
                    <a:lumMod val="50000"/>
                  </a:schemeClr>
                </a:solidFill>
              </a:rPr>
              <a:t>Planificación Estratégica, Sistemas de información y Finanzas</a:t>
            </a:r>
            <a:r>
              <a:rPr lang="es-ES_tradnl" altLang="es-UY" sz="32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just"/>
            <a:endParaRPr lang="es-ES" altLang="es-UY" dirty="0"/>
          </a:p>
          <a:p>
            <a:pPr algn="just">
              <a:buFont typeface="Wingdings" pitchFamily="2" charset="2"/>
              <a:buChar char="ü"/>
            </a:pPr>
            <a:r>
              <a:rPr lang="es-ES_tradnl" altLang="es-UY" sz="2400" dirty="0"/>
              <a:t>capacidad para planificar;</a:t>
            </a:r>
            <a:endParaRPr lang="es-ES" altLang="es-UY" sz="2400" dirty="0"/>
          </a:p>
          <a:p>
            <a:pPr algn="just">
              <a:buFont typeface="Wingdings" pitchFamily="2" charset="2"/>
              <a:buChar char="ü"/>
            </a:pPr>
            <a:r>
              <a:rPr lang="es-ES_tradnl" altLang="es-UY" sz="2400" dirty="0"/>
              <a:t>manejo especializado de sistemas de información (planillas Excel, sistemas como </a:t>
            </a:r>
            <a:r>
              <a:rPr lang="es-ES_tradnl" altLang="es-UY" sz="2400" dirty="0" err="1"/>
              <a:t>Memory</a:t>
            </a:r>
            <a:r>
              <a:rPr lang="es-ES_tradnl" altLang="es-UY" sz="2400" dirty="0"/>
              <a:t> u otros, dependiendo del tamaño de la empresa y la complejidad de los procesos);</a:t>
            </a:r>
            <a:endParaRPr lang="es-ES" altLang="es-UY" sz="2400" dirty="0"/>
          </a:p>
          <a:p>
            <a:pPr algn="just">
              <a:buFont typeface="Wingdings" pitchFamily="2" charset="2"/>
              <a:buChar char="ü"/>
            </a:pPr>
            <a:r>
              <a:rPr lang="es-ES_tradnl" altLang="es-UY" sz="2400" dirty="0"/>
              <a:t>conocimiento sobre los costos reales de su empresa, rentabilidad y márgenes de contribución;</a:t>
            </a:r>
            <a:endParaRPr lang="es-ES" altLang="es-UY" sz="2400" dirty="0"/>
          </a:p>
          <a:p>
            <a:pPr algn="just">
              <a:buFont typeface="Wingdings" pitchFamily="2" charset="2"/>
              <a:buChar char="ü"/>
            </a:pPr>
            <a:r>
              <a:rPr lang="es-ES_tradnl" altLang="es-UY" sz="2400" dirty="0"/>
              <a:t>capacidad para generar estadísticas de desempeño;</a:t>
            </a:r>
            <a:endParaRPr lang="es-ES" altLang="es-UY" sz="2400" dirty="0"/>
          </a:p>
          <a:p>
            <a:pPr algn="just">
              <a:buFont typeface="Wingdings" pitchFamily="2" charset="2"/>
              <a:buChar char="ü"/>
            </a:pPr>
            <a:r>
              <a:rPr lang="es-ES_tradnl" altLang="es-UY" sz="2400" dirty="0"/>
              <a:t>manejo especializado de herramientas tales como cuadros de pérdidas y ganancias y flujos de caja, que faciliten el conocimiento real, el monitoreo y la toma de decisiones.</a:t>
            </a:r>
          </a:p>
          <a:p>
            <a:pPr algn="just">
              <a:buFontTx/>
              <a:buChar char="•"/>
            </a:pPr>
            <a:endParaRPr lang="es-ES" alt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9058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86" y="885467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es-ES" altLang="es-UY" dirty="0"/>
          </a:p>
          <a:p>
            <a:pPr algn="just"/>
            <a:r>
              <a:rPr lang="es-ES_tradnl" altLang="es-UY" sz="3200" b="1" dirty="0">
                <a:solidFill>
                  <a:schemeClr val="accent1">
                    <a:lumMod val="50000"/>
                  </a:schemeClr>
                </a:solidFill>
              </a:rPr>
              <a:t>Gestión Logística:</a:t>
            </a:r>
            <a:r>
              <a:rPr lang="es-ES_tradnl" altLang="es-UY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/>
              <a:t>Las empresas deberán incorporar herramientas para la gestión adecuada de: 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/>
              <a:t>compras 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/>
              <a:t>Stocks 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/>
              <a:t>Distribución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/>
              <a:t>metodologías y procesos de producción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UY" sz="3200" dirty="0" err="1"/>
              <a:t>layout</a:t>
            </a:r>
            <a:r>
              <a:rPr lang="es-ES_tradnl" altLang="es-UY" sz="3200" dirty="0"/>
              <a:t> de planta, entre otros;</a:t>
            </a:r>
            <a:endParaRPr lang="es-ES" altLang="es-UY" sz="3200" dirty="0"/>
          </a:p>
          <a:p>
            <a:pPr algn="just"/>
            <a:endParaRPr lang="es-ES_tradnl" altLang="es-UY" dirty="0"/>
          </a:p>
          <a:p>
            <a:pPr algn="just"/>
            <a:r>
              <a:rPr lang="es-ES_tradnl" altLang="es-UY" sz="3200" b="1" dirty="0">
                <a:solidFill>
                  <a:schemeClr val="accent1">
                    <a:lumMod val="50000"/>
                  </a:schemeClr>
                </a:solidFill>
              </a:rPr>
              <a:t>Calidad de Productos y/o servicios: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altLang="es-UY" sz="3200" dirty="0"/>
              <a:t>Las empresas deberán incorporar las herramientas adecuadas, de acuerdo al rubro en el que se mueven, que aseguren la calidad del producto y/o servicio a brindar</a:t>
            </a:r>
            <a:r>
              <a:rPr lang="es-ES" altLang="es-UY" sz="3200" dirty="0"/>
              <a:t>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4360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5771" y="898346"/>
            <a:ext cx="7886700" cy="4351338"/>
          </a:xfrm>
        </p:spPr>
        <p:txBody>
          <a:bodyPr/>
          <a:lstStyle/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UY" altLang="es-UY" sz="3600" b="1" dirty="0">
                <a:solidFill>
                  <a:srgbClr val="4F81BD">
                    <a:lumMod val="75000"/>
                  </a:srgbClr>
                </a:solidFill>
              </a:rPr>
              <a:t>Contacto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b="1" dirty="0">
              <a:solidFill>
                <a:prstClr val="black"/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UY" altLang="es-UY" sz="2400" dirty="0">
                <a:solidFill>
                  <a:srgbClr val="0070C0"/>
                </a:solidFill>
                <a:hlinkClick r:id="rId3"/>
              </a:rPr>
              <a:t>certificados.dinapyme@miem.gub.uy</a:t>
            </a:r>
            <a:endParaRPr lang="es-UY" altLang="es-UY" sz="2400" dirty="0">
              <a:solidFill>
                <a:srgbClr val="0070C0"/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dirty="0">
              <a:solidFill>
                <a:prstClr val="black"/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UY" sz="20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es-UY" sz="2000" dirty="0" smtClean="0">
                <a:solidFill>
                  <a:srgbClr val="0070C0"/>
                </a:solidFill>
                <a:hlinkClick r:id="rId4"/>
              </a:rPr>
              <a:t>www.gub.uy/tramites/certificado-pyme</a:t>
            </a:r>
            <a:endParaRPr lang="es-UY" sz="2000" dirty="0" smtClean="0">
              <a:solidFill>
                <a:srgbClr val="0070C0"/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sz="2000" dirty="0">
              <a:solidFill>
                <a:prstClr val="black">
                  <a:tint val="75000"/>
                </a:prstClr>
              </a:solidFill>
            </a:endParaRPr>
          </a:p>
          <a:p>
            <a:pPr mar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UY" sz="2000" dirty="0">
                <a:solidFill>
                  <a:srgbClr val="0070C0"/>
                </a:solidFill>
                <a:hlinkClick r:id="rId5"/>
              </a:rPr>
              <a:t>https://</a:t>
            </a:r>
            <a:r>
              <a:rPr lang="es-UY" sz="2000" dirty="0" smtClean="0">
                <a:solidFill>
                  <a:srgbClr val="0070C0"/>
                </a:solidFill>
                <a:hlinkClick r:id="rId5"/>
              </a:rPr>
              <a:t>www.gub.uy/tramites/certificado-compras-publicas-mipymes</a:t>
            </a:r>
            <a:endParaRPr lang="es-UY" sz="2000" dirty="0" smtClean="0">
              <a:solidFill>
                <a:srgbClr val="0070C0"/>
              </a:solidFill>
            </a:endParaRPr>
          </a:p>
          <a:p>
            <a:pPr mar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dirty="0">
              <a:solidFill>
                <a:prstClr val="black"/>
              </a:solidFill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5256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UY" sz="4000" dirty="0">
              <a:solidFill>
                <a:schemeClr val="bg1"/>
              </a:solidFill>
            </a:endParaRPr>
          </a:p>
          <a:p>
            <a:pPr algn="ctr"/>
            <a:endParaRPr lang="es-UY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UY" sz="4000" dirty="0" smtClean="0">
                <a:solidFill>
                  <a:schemeClr val="bg1"/>
                </a:solidFill>
              </a:rPr>
              <a:t>¡Muchas gracias!</a:t>
            </a:r>
            <a:endParaRPr lang="es-UY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4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Sub-Programa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Contratación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Pública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para 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el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Desarrollo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de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las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Mipymes</a:t>
            </a:r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045" y="1297592"/>
            <a:ext cx="7886700" cy="479840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altLang="es-UY" sz="1600" dirty="0" smtClean="0"/>
              <a:t>Normativa: Creado </a:t>
            </a:r>
            <a:r>
              <a:rPr lang="es-UY" altLang="es-UY" sz="1600" dirty="0"/>
              <a:t>por Ley 18362 art. 43 y 44 – </a:t>
            </a:r>
            <a:r>
              <a:rPr lang="es-UY" altLang="es-UY" sz="1600" dirty="0" err="1"/>
              <a:t>T</a:t>
            </a:r>
            <a:r>
              <a:rPr lang="es-UY" altLang="es-UY" sz="1600" dirty="0" err="1" smtClean="0"/>
              <a:t>ocaf</a:t>
            </a:r>
            <a:r>
              <a:rPr lang="es-UY" altLang="es-UY" sz="1600" dirty="0" smtClean="0"/>
              <a:t> art. </a:t>
            </a:r>
            <a:r>
              <a:rPr lang="es-UY" altLang="es-UY" sz="1600" dirty="0"/>
              <a:t>59 y </a:t>
            </a:r>
            <a:r>
              <a:rPr lang="es-UY" altLang="es-UY" sz="1600" dirty="0" smtClean="0"/>
              <a:t>60, reglamentado </a:t>
            </a:r>
            <a:r>
              <a:rPr lang="es-UY" altLang="es-UY" sz="1600" dirty="0"/>
              <a:t>por Decreto No. 371/2010 y 164/2013</a:t>
            </a:r>
            <a:r>
              <a:rPr lang="es-UY" altLang="es-UY" sz="1600" dirty="0" smtClean="0"/>
              <a:t>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16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altLang="es-UY" sz="1600" dirty="0" smtClean="0"/>
              <a:t>Art. 44: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/>
              <a:t>El Programa de Contratación Pública para el Desarrollo a que refiere el artículo anterior, incluirá, entre otros: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s-UY" sz="1600" b="1" dirty="0">
                <a:solidFill>
                  <a:schemeClr val="accent1">
                    <a:lumMod val="50000"/>
                  </a:schemeClr>
                </a:solidFill>
              </a:rPr>
              <a:t>) Subprograma de Contratación Pública para el Desarrollo de las Micro, Pequeñas y Medianas Empresas, que estará bajo la coordinación del Ministerio de Industria, Energía y Minería, </a:t>
            </a:r>
            <a:r>
              <a:rPr lang="es-UY" sz="1600" dirty="0"/>
              <a:t>a través de la Dirección Nacional de Artesanías, Pequeñas y Medianas Empresas. 28/1/2019 Ley N° 18362 https://www.impo.com.uy/bases/leyes/18362-2008 </a:t>
            </a:r>
            <a:r>
              <a:rPr lang="es-UY" sz="1600" dirty="0" smtClean="0"/>
              <a:t>20/218,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B</a:t>
            </a:r>
            <a:r>
              <a:rPr lang="es-UY" sz="1600" dirty="0"/>
              <a:t>) Subprograma de Contratación Pública para el Desarrollo de Pequeños Productores Agropecuarios, que estará bajo la coordinación del Ministerio de Ganadería, Agricultura y Pesca.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C</a:t>
            </a:r>
            <a:r>
              <a:rPr lang="es-UY" sz="1600" dirty="0"/>
              <a:t>) Subprograma de Contratación Pública para el Desarrollo Científico-Tecnológico y la Innovación, que estará bajo la coordinación de la Agencia Nacional de Investigación e Innovación.</a:t>
            </a:r>
            <a:endParaRPr lang="es-UY" alt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ES" alt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5586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Sub-Programa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Contratación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Pública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para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Mipymes</a:t>
            </a:r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045" y="1297592"/>
            <a:ext cx="7886700" cy="43513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altLang="es-UY" sz="2200" dirty="0" smtClean="0"/>
              <a:t>¿Qué entidades están obligados a aplicarlo?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altLang="es-UY" sz="2200" dirty="0"/>
              <a:t> Lo aplican los organismos mencionados en el art. 2 </a:t>
            </a:r>
            <a:r>
              <a:rPr lang="es-UY" altLang="es-UY" sz="2200" dirty="0" err="1"/>
              <a:t>tocaf</a:t>
            </a:r>
            <a:r>
              <a:rPr lang="es-UY" altLang="es-UY" sz="2200" dirty="0"/>
              <a:t> y los paraestatales</a:t>
            </a:r>
            <a:r>
              <a:rPr lang="es-UY" altLang="es-UY" sz="2200" dirty="0" smtClean="0"/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es-UY" altLang="es-UY" sz="22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altLang="es-UY" sz="1600" dirty="0" smtClean="0"/>
              <a:t>Ministerios</a:t>
            </a:r>
            <a:endParaRPr lang="es-UY" altLang="es-UY" sz="16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/>
              <a:t>Los Poderes del Estado;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El </a:t>
            </a:r>
            <a:r>
              <a:rPr lang="es-UY" sz="1600" dirty="0"/>
              <a:t>Tribunal de Cuentas;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La </a:t>
            </a:r>
            <a:r>
              <a:rPr lang="es-UY" sz="1600" dirty="0"/>
              <a:t>Corte Electoral;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El </a:t>
            </a:r>
            <a:r>
              <a:rPr lang="es-UY" sz="1600" dirty="0"/>
              <a:t>Tribunal de lo Contencioso Administrativo;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Los </a:t>
            </a:r>
            <a:r>
              <a:rPr lang="es-UY" sz="1600" dirty="0"/>
              <a:t>Gobiernos Departamentales;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Los </a:t>
            </a:r>
            <a:r>
              <a:rPr lang="es-UY" sz="1600" dirty="0"/>
              <a:t>Entes Autónomos y los Servicios Descentralizados; </a:t>
            </a:r>
            <a:endParaRPr lang="es-UY" sz="1600" dirty="0" smtClean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es-UY" sz="1600" dirty="0" smtClean="0"/>
              <a:t>En </a:t>
            </a:r>
            <a:r>
              <a:rPr lang="es-UY" sz="1600" dirty="0"/>
              <a:t>general todas las administraciones públicas estatales.</a:t>
            </a:r>
            <a:endParaRPr lang="es-UY" altLang="es-UY" sz="16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ES" alt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8404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Sub-Programa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Contratación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Pública</a:t>
            </a:r>
            <a:r>
              <a:rPr lang="en-US" altLang="es-UY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es-UY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para </a:t>
            </a:r>
            <a:r>
              <a:rPr lang="en-US" altLang="es-UY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Mipymes</a:t>
            </a:r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045" y="1297592"/>
            <a:ext cx="7886700" cy="43513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/>
          </a:p>
          <a:p>
            <a:pPr algn="just">
              <a:spcBef>
                <a:spcPct val="0"/>
              </a:spcBef>
            </a:pPr>
            <a:r>
              <a:rPr lang="es-UY" altLang="es-UY" sz="2200" b="1" dirty="0">
                <a:solidFill>
                  <a:schemeClr val="accent1">
                    <a:lumMod val="50000"/>
                  </a:schemeClr>
                </a:solidFill>
              </a:rPr>
              <a:t>Objetivo</a:t>
            </a:r>
          </a:p>
          <a:p>
            <a:pPr algn="just">
              <a:spcBef>
                <a:spcPct val="0"/>
              </a:spcBef>
            </a:pPr>
            <a:endParaRPr lang="es-UY" altLang="es-UY" sz="2200" b="1" dirty="0"/>
          </a:p>
          <a:p>
            <a:pPr marL="0" indent="0" algn="just">
              <a:spcBef>
                <a:spcPct val="0"/>
              </a:spcBef>
              <a:buNone/>
            </a:pPr>
            <a:r>
              <a:rPr lang="es-UY" altLang="es-UY" sz="2200" dirty="0" smtClean="0"/>
              <a:t>Desarrollar </a:t>
            </a:r>
            <a:r>
              <a:rPr lang="es-UY" altLang="es-UY" sz="2200" dirty="0"/>
              <a:t>Proveedores Nacionales </a:t>
            </a:r>
            <a:r>
              <a:rPr lang="es-UY" altLang="es-UY" sz="2200" dirty="0" err="1"/>
              <a:t>Mipymes</a:t>
            </a:r>
            <a:r>
              <a:rPr lang="es-UY" altLang="es-UY" sz="2200" dirty="0"/>
              <a:t>.</a:t>
            </a:r>
          </a:p>
          <a:p>
            <a:pPr algn="just">
              <a:spcBef>
                <a:spcPct val="0"/>
              </a:spcBef>
            </a:pPr>
            <a:endParaRPr lang="es-UY" altLang="es-UY" sz="2200" dirty="0"/>
          </a:p>
          <a:p>
            <a:pPr algn="just">
              <a:spcBef>
                <a:spcPct val="0"/>
              </a:spcBef>
            </a:pPr>
            <a:r>
              <a:rPr lang="es-UY" altLang="es-UY" sz="2200" b="1" dirty="0" smtClean="0">
                <a:solidFill>
                  <a:schemeClr val="accent1">
                    <a:lumMod val="50000"/>
                  </a:schemeClr>
                </a:solidFill>
              </a:rPr>
              <a:t>Modalidades de compras en las que aplica:</a:t>
            </a:r>
          </a:p>
          <a:p>
            <a:pPr algn="just">
              <a:spcBef>
                <a:spcPct val="0"/>
              </a:spcBef>
            </a:pPr>
            <a:endParaRPr lang="es-UY" altLang="es-UY" sz="22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es-UY" altLang="es-UY" sz="2200" dirty="0" smtClean="0"/>
              <a:t>Criterio general: </a:t>
            </a:r>
            <a:r>
              <a:rPr lang="es-UY" altLang="es-UY" sz="2200" b="1" dirty="0" smtClean="0">
                <a:solidFill>
                  <a:schemeClr val="accent1">
                    <a:lumMod val="50000"/>
                  </a:schemeClr>
                </a:solidFill>
              </a:rPr>
              <a:t>procedimientos competitivos</a:t>
            </a:r>
            <a:endParaRPr lang="es-UY" altLang="es-UY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endParaRPr lang="es-UY" altLang="es-UY" sz="22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es-UY" altLang="es-UY" sz="2200" dirty="0" smtClean="0"/>
              <a:t>Por ejemplo: Licitaciones </a:t>
            </a:r>
            <a:r>
              <a:rPr lang="es-UY" altLang="es-UY" sz="2200" dirty="0"/>
              <a:t>Públicas, Abreviadas, Compras Directas por Excepción, Convenio Marco y </a:t>
            </a:r>
            <a:r>
              <a:rPr lang="es-UY" altLang="es-UY" sz="2200" dirty="0" smtClean="0"/>
              <a:t>Pregón, Concurso de Precios.</a:t>
            </a:r>
            <a:endParaRPr lang="es-ES" alt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0882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Etapas del programa:</a:t>
            </a:r>
            <a:r>
              <a:rPr lang="es-ES_tradnl" altLang="es-UY" sz="2400" b="1" dirty="0"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es-ES_tradnl" altLang="es-UY" sz="2400" b="1" dirty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s-UY" altLang="es-UY" sz="2400" dirty="0"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es-UY" altLang="es-UY" sz="2400" dirty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s-UY" altLang="es-UY" sz="2400" dirty="0">
                <a:latin typeface="+mn-lt"/>
                <a:ea typeface="Calibri" pitchFamily="34" charset="0"/>
                <a:cs typeface="Times New Roman" pitchFamily="18" charset="0"/>
              </a:rPr>
              <a:t>Para ampararse en el programa las </a:t>
            </a:r>
            <a:r>
              <a:rPr lang="es-UY" altLang="es-UY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empresas</a:t>
            </a:r>
            <a:r>
              <a:rPr lang="es-UY" altLang="es-UY" sz="2400" dirty="0">
                <a:latin typeface="+mn-lt"/>
                <a:ea typeface="Calibri" pitchFamily="34" charset="0"/>
                <a:cs typeface="Times New Roman" pitchFamily="18" charset="0"/>
              </a:rPr>
              <a:t> deberán:</a:t>
            </a:r>
            <a:endParaRPr lang="es-UY" sz="24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altLang="es-UY" sz="2000" dirty="0"/>
              <a:t>A- Estar incluidas en alguna de las siguientes </a:t>
            </a:r>
            <a:r>
              <a:rPr lang="es-UY" altLang="es-UY" sz="2000" dirty="0" smtClean="0"/>
              <a:t>categorías (Dec.504/07:</a:t>
            </a:r>
            <a:endParaRPr lang="es-UY" altLang="es-UY" sz="2000" dirty="0" smtClean="0"/>
          </a:p>
          <a:p>
            <a:endParaRPr lang="es-UY" altLang="es-UY" sz="2000" dirty="0"/>
          </a:p>
          <a:p>
            <a:endParaRPr lang="es-UY" altLang="es-UY" sz="2000" dirty="0" smtClean="0"/>
          </a:p>
          <a:p>
            <a:endParaRPr lang="es-UY" altLang="es-UY" sz="2000" dirty="0" smtClean="0"/>
          </a:p>
          <a:p>
            <a:endParaRPr lang="es-UY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19738"/>
              </p:ext>
            </p:extLst>
          </p:nvPr>
        </p:nvGraphicFramePr>
        <p:xfrm>
          <a:off x="668217" y="2647352"/>
          <a:ext cx="7479321" cy="2135664"/>
        </p:xfrm>
        <a:graphic>
          <a:graphicData uri="http://schemas.openxmlformats.org/drawingml/2006/table">
            <a:tbl>
              <a:tblPr/>
              <a:tblGrid>
                <a:gridCol w="1333682"/>
                <a:gridCol w="1518915"/>
                <a:gridCol w="1564195"/>
                <a:gridCol w="1630056"/>
                <a:gridCol w="1432473"/>
              </a:tblGrid>
              <a:tr h="742289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Categoría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Personal Ocupado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Ventas anuales en UI</a:t>
                      </a:r>
                      <a:endParaRPr lang="es-UY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Ventas anuales</a:t>
                      </a:r>
                      <a:r>
                        <a:rPr lang="es-UY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en </a:t>
                      </a:r>
                      <a:r>
                        <a:rPr lang="es-UY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 </a:t>
                      </a:r>
                      <a:endParaRPr lang="es-UY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Ventas anuales en USD </a:t>
                      </a:r>
                      <a:endParaRPr lang="es-UY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430679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10.018.200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1348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Pequeña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50.091.000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1.163.554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81348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375.682.500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8.726.655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78524" y="5160405"/>
            <a:ext cx="298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/>
              <a:t>Valores</a:t>
            </a:r>
          </a:p>
          <a:p>
            <a:r>
              <a:rPr lang="es-UY" sz="2000" dirty="0" smtClean="0"/>
              <a:t>UI: 5,0091   - USD: 43,05</a:t>
            </a:r>
            <a:endParaRPr lang="es-UY" sz="2000" dirty="0"/>
          </a:p>
        </p:txBody>
      </p:sp>
    </p:spTree>
    <p:extLst>
      <p:ext uri="{BB962C8B-B14F-4D97-AF65-F5344CB8AC3E}">
        <p14:creationId xmlns:p14="http://schemas.microsoft.com/office/powerpoint/2010/main" val="139542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0013" y="1143045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None/>
              <a:defRPr/>
            </a:pPr>
            <a:r>
              <a:rPr lang="es-UY" altLang="es-UY" b="1" dirty="0" smtClean="0">
                <a:solidFill>
                  <a:schemeClr val="accent1">
                    <a:lumMod val="50000"/>
                  </a:schemeClr>
                </a:solidFill>
              </a:rPr>
              <a:t>B. </a:t>
            </a:r>
            <a:r>
              <a:rPr lang="es-UY" altLang="es-UY" sz="3200" b="1" dirty="0" smtClean="0">
                <a:solidFill>
                  <a:schemeClr val="accent1">
                    <a:lumMod val="50000"/>
                  </a:schemeClr>
                </a:solidFill>
              </a:rPr>
              <a:t>Participar </a:t>
            </a:r>
            <a:r>
              <a:rPr lang="es-UY" altLang="es-UY" sz="3200" b="1" dirty="0">
                <a:solidFill>
                  <a:schemeClr val="accent1">
                    <a:lumMod val="50000"/>
                  </a:schemeClr>
                </a:solidFill>
              </a:rPr>
              <a:t>con bienes de su producción, así como con servicios u obras, que califiquen como nacionales y que sean prestados o ejecutados directamente por ellas.</a:t>
            </a:r>
          </a:p>
          <a:p>
            <a:pPr algn="just">
              <a:defRPr/>
            </a:pPr>
            <a:endParaRPr lang="es-ES_tradnl" altLang="es-UY" dirty="0"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457200" indent="-457200" algn="just">
              <a:buNone/>
              <a:defRPr/>
            </a:pP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C. </a:t>
            </a:r>
            <a:r>
              <a:rPr lang="es-ES_tradnl" altLang="es-UY" b="1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Inscripción el </a:t>
            </a:r>
            <a:r>
              <a:rPr lang="es-ES_tradnl" altLang="es-UY" b="1" dirty="0" err="1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el</a:t>
            </a:r>
            <a:r>
              <a:rPr lang="es-ES_tradnl" altLang="es-UY" b="1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sub-programa / </a:t>
            </a:r>
            <a:r>
              <a:rPr lang="es-ES_tradnl" altLang="es-UY" b="1" dirty="0" smtClean="0">
                <a:solidFill>
                  <a:schemeClr val="accent1">
                    <a:lumMod val="50000"/>
                  </a:schemeClr>
                </a:solidFill>
              </a:rPr>
              <a:t>Presentación </a:t>
            </a: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</a:rPr>
              <a:t>de declaración jurada</a:t>
            </a:r>
            <a:r>
              <a:rPr lang="es-ES_tradnl" altLang="es-UY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_tradnl" altLang="es-UY" dirty="0"/>
              <a:t>de la integración nacional de los bienes, obras o servicios por los cuales licitará.</a:t>
            </a:r>
            <a:endParaRPr lang="es-ES_tradnl" altLang="es-UY" dirty="0">
              <a:ea typeface="Calibri" pitchFamily="34" charset="0"/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endParaRPr lang="es-ES_tradnl" altLang="es-UY" dirty="0">
              <a:ea typeface="Calibri" pitchFamily="34" charset="0"/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D. MIEM-Dinapyme emite el Certificado </a:t>
            </a:r>
            <a:r>
              <a:rPr lang="es-ES_tradnl" altLang="es-UY" dirty="0">
                <a:ea typeface="Calibri" pitchFamily="34" charset="0"/>
                <a:cs typeface="Times New Roman" pitchFamily="18" charset="0"/>
                <a:sym typeface="Wingdings" pitchFamily="2" charset="2"/>
              </a:rPr>
              <a:t>donde consta que cumple los requerimientos anteriores.</a:t>
            </a:r>
          </a:p>
          <a:p>
            <a:pPr marL="457200" indent="-457200" algn="just">
              <a:buNone/>
              <a:defRPr/>
            </a:pPr>
            <a:endParaRPr lang="es-ES_tradnl" altLang="es-UY" dirty="0"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457200" indent="-457200" algn="just">
              <a:buNone/>
              <a:defRPr/>
            </a:pP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E. La empresa presenta al momento de la apertura </a:t>
            </a:r>
            <a:r>
              <a:rPr lang="es-ES_tradnl" altLang="es-UY" dirty="0">
                <a:ea typeface="Calibri" pitchFamily="34" charset="0"/>
                <a:cs typeface="Times New Roman" pitchFamily="18" charset="0"/>
                <a:sym typeface="Wingdings" pitchFamily="2" charset="2"/>
              </a:rPr>
              <a:t>de ofertas el Certificado emitido por Dinapyme.</a:t>
            </a:r>
          </a:p>
          <a:p>
            <a:pPr marL="457200" indent="-457200" algn="just">
              <a:buNone/>
              <a:defRPr/>
            </a:pPr>
            <a:endParaRPr lang="es-ES_tradnl" altLang="es-UY" dirty="0"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457200" indent="-457200" algn="just">
              <a:buNone/>
              <a:defRPr/>
            </a:pP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F.</a:t>
            </a:r>
            <a:r>
              <a:rPr lang="es-ES_tradnl" altLang="es-UY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_tradnl" altLang="es-UY" dirty="0">
                <a:ea typeface="Calibri" pitchFamily="34" charset="0"/>
                <a:cs typeface="Times New Roman" pitchFamily="18" charset="0"/>
                <a:sym typeface="Wingdings" pitchFamily="2" charset="2"/>
              </a:rPr>
              <a:t>En el caso de resultar </a:t>
            </a:r>
            <a:r>
              <a:rPr lang="es-ES_tradnl" altLang="es-UY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Wingdings" pitchFamily="2" charset="2"/>
              </a:rPr>
              <a:t>adjudicataria</a:t>
            </a:r>
            <a:r>
              <a:rPr lang="es-ES_tradnl" altLang="es-UY" dirty="0">
                <a:ea typeface="Calibri" pitchFamily="34" charset="0"/>
                <a:cs typeface="Times New Roman" pitchFamily="18" charset="0"/>
                <a:sym typeface="Wingdings" pitchFamily="2" charset="2"/>
              </a:rPr>
              <a:t>, la </a:t>
            </a:r>
            <a:r>
              <a:rPr lang="es-ES_tradnl" altLang="es-UY" dirty="0" err="1">
                <a:ea typeface="Calibri" pitchFamily="34" charset="0"/>
                <a:cs typeface="Times New Roman" pitchFamily="18" charset="0"/>
                <a:sym typeface="Wingdings" pitchFamily="2" charset="2"/>
              </a:rPr>
              <a:t>mipyme</a:t>
            </a:r>
            <a:r>
              <a:rPr lang="es-ES_tradnl" altLang="es-UY" dirty="0">
                <a:ea typeface="Calibri" pitchFamily="34" charset="0"/>
                <a:cs typeface="Times New Roman" pitchFamily="18" charset="0"/>
                <a:sym typeface="Wingdings" pitchFamily="2" charset="2"/>
              </a:rPr>
              <a:t> deberá presentar el certificado de origen, emitida por las Cámaras, que acredite el carácter nacional de los bienes incluidos en las ofertas </a:t>
            </a:r>
            <a:r>
              <a:rPr lang="es-ES_tradnl" altLang="es-UY" dirty="0" smtClean="0">
                <a:ea typeface="Calibri" pitchFamily="34" charset="0"/>
                <a:cs typeface="Times New Roman" pitchFamily="18" charset="0"/>
                <a:sym typeface="Wingdings" pitchFamily="2" charset="2"/>
              </a:rPr>
              <a:t>realizadas (</a:t>
            </a:r>
            <a:r>
              <a:rPr lang="es-ES_tradnl" altLang="es-UY" dirty="0" err="1" smtClean="0">
                <a:ea typeface="Calibri" pitchFamily="34" charset="0"/>
                <a:cs typeface="Times New Roman" pitchFamily="18" charset="0"/>
                <a:sym typeface="Wingdings" pitchFamily="2" charset="2"/>
              </a:rPr>
              <a:t>Dec</a:t>
            </a:r>
            <a:r>
              <a:rPr lang="es-ES_tradnl" altLang="es-UY" dirty="0" smtClean="0">
                <a:ea typeface="Calibri" pitchFamily="34" charset="0"/>
                <a:cs typeface="Times New Roman" pitchFamily="18" charset="0"/>
                <a:sym typeface="Wingdings" pitchFamily="2" charset="2"/>
              </a:rPr>
              <a:t>. 164/2013).</a:t>
            </a:r>
            <a:endParaRPr lang="es-ES_tradnl" altLang="es-UY" dirty="0"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1500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892" y="558309"/>
            <a:ext cx="7886700" cy="806851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s-ES" altLang="es-UY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Beneficios</a:t>
            </a:r>
            <a: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ES" altLang="es-UY" sz="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UY" altLang="es-UY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1- </a:t>
            </a:r>
            <a:r>
              <a:rPr lang="es-UY" altLang="es-UY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Mecanismo de </a:t>
            </a:r>
            <a:r>
              <a:rPr lang="es-UY" altLang="es-UY" sz="20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Reserva de Mercado</a:t>
            </a:r>
            <a:r>
              <a:rPr lang="es-UY" altLang="es-UY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 </a:t>
            </a:r>
            <a:br>
              <a:rPr lang="es-UY" altLang="es-UY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s-UY" dirty="0"/>
          </a:p>
        </p:txBody>
      </p:sp>
      <p:sp>
        <p:nvSpPr>
          <p:cNvPr id="4" name="6 Subtítulo"/>
          <p:cNvSpPr txBox="1">
            <a:spLocks noGrp="1"/>
          </p:cNvSpPr>
          <p:nvPr>
            <p:ph idx="1"/>
          </p:nvPr>
        </p:nvSpPr>
        <p:spPr bwMode="auto">
          <a:xfrm>
            <a:off x="590550" y="1309688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80000"/>
              </a:lnSpc>
              <a:defRPr/>
            </a:pPr>
            <a:r>
              <a:rPr lang="es-UY" altLang="es-UY" sz="1600" dirty="0" smtClean="0">
                <a:solidFill>
                  <a:schemeClr val="tx1"/>
                </a:solidFill>
              </a:rPr>
              <a:t>La empresa debe invocar explícitamente este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s-UY" altLang="es-UY" sz="1600" dirty="0" smtClean="0">
                <a:solidFill>
                  <a:schemeClr val="tx1"/>
                </a:solidFill>
              </a:rPr>
              <a:t>mecanismo y cotizará solo por el 10% del total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s-UY" altLang="es-UY" sz="1600" dirty="0" smtClean="0">
                <a:solidFill>
                  <a:schemeClr val="tx1"/>
                </a:solidFill>
              </a:rPr>
              <a:t>del quantum.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s-UY" altLang="es-UY" sz="1600" dirty="0" smtClean="0">
                <a:solidFill>
                  <a:schemeClr val="tx1"/>
                </a:solidFill>
              </a:rPr>
              <a:t>No </a:t>
            </a:r>
            <a:r>
              <a:rPr lang="es-UY" altLang="es-UY" sz="1600" dirty="0">
                <a:solidFill>
                  <a:schemeClr val="tx1"/>
                </a:solidFill>
              </a:rPr>
              <a:t>aplica cuando</a:t>
            </a:r>
            <a:r>
              <a:rPr lang="es-UY" altLang="es-UY" sz="1600" dirty="0" smtClean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6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r>
              <a:rPr lang="es-UY" altLang="es-UY" sz="1600" dirty="0">
                <a:solidFill>
                  <a:schemeClr val="tx1"/>
                </a:solidFill>
              </a:rPr>
              <a:t>El costo de su oferta, en precio unitario, supera en un 16% al precio unitario de la mejor oferta que se haya presentado por resto del total.</a:t>
            </a: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r>
              <a:rPr lang="es-UY" altLang="es-UY" sz="1600" dirty="0">
                <a:solidFill>
                  <a:schemeClr val="tx1"/>
                </a:solidFill>
              </a:rPr>
              <a:t>Gana una empresa por aplicación del régimen de preferencia en precio.</a:t>
            </a: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r>
              <a:rPr lang="es-UY" altLang="es-UY" sz="1600" dirty="0" smtClean="0">
                <a:solidFill>
                  <a:schemeClr val="tx1"/>
                </a:solidFill>
              </a:rPr>
              <a:t>En las compras Directas comunes, Directas por excepción.</a:t>
            </a: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endParaRPr lang="es-UY" altLang="es-UY" sz="16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lnSpc>
                <a:spcPct val="80000"/>
              </a:lnSpc>
              <a:buFontTx/>
              <a:buChar char="-"/>
              <a:defRPr/>
            </a:pPr>
            <a:r>
              <a:rPr lang="es-UY" altLang="es-UY" sz="1600" dirty="0">
                <a:solidFill>
                  <a:schemeClr val="tx1"/>
                </a:solidFill>
              </a:rPr>
              <a:t>Cuando el ordenador del gasto considere impracticable o inconveniente el fraccionamiento, en este caso deberá incorporar cláusula en el pliego a texto expreso.</a:t>
            </a:r>
            <a:endParaRPr lang="es-UY" altLang="es-UY" sz="16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16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s-UY" altLang="es-UY" sz="8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50" y="-296214"/>
            <a:ext cx="7085013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4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7134" y="738613"/>
            <a:ext cx="7886700" cy="1325563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ES" altLang="es-UY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Beneficios</a:t>
            </a:r>
            <a:r>
              <a:rPr lang="es-ES" altLang="es-UY" sz="24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24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s-ES" altLang="es-UY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2- </a:t>
            </a:r>
            <a:r>
              <a:rPr lang="es-ES" altLang="es-UY" sz="2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Preferencia en el precio del Bien, Obra o Servicio ofertado:</a:t>
            </a:r>
            <a:br>
              <a:rPr lang="es-ES" altLang="es-UY" sz="2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s-UY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2657194"/>
            <a:ext cx="7886700" cy="204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12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166" y="988498"/>
            <a:ext cx="7886700" cy="4351338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s-ES_tradnl" altLang="es-UY" sz="3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Adquisición de Bienes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es-ES_tradnl" altLang="es-UY" sz="2200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s-ES_tradnl" altLang="es-UY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	El porcentaje de beneficio aplica sobre el </a:t>
            </a:r>
            <a:r>
              <a:rPr lang="es-ES_tradnl" altLang="es-UY" sz="24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total del precio </a:t>
            </a:r>
            <a:r>
              <a:rPr lang="es-ES_tradnl" altLang="es-UY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ofertado. 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es-ES_tradnl" altLang="es-UY" sz="2400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s-ES_tradnl" altLang="es-UY" sz="3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Contratación de Obras o Servicios.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es-ES_tradnl" altLang="es-UY" sz="2600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s-ES_tradnl" altLang="es-UY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	El porcentaje de beneficio aplica sobre la cuota parte de </a:t>
            </a:r>
            <a:r>
              <a:rPr lang="es-ES_tradnl" altLang="es-UY" sz="24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integración nacional de los materiales y mano de obra que componen </a:t>
            </a:r>
            <a:r>
              <a:rPr lang="es-ES_tradnl" altLang="es-UY" sz="2400" b="1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el precio de la </a:t>
            </a:r>
            <a:r>
              <a:rPr lang="es-ES_tradnl" altLang="es-UY" sz="24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ofert</a:t>
            </a:r>
            <a:r>
              <a:rPr lang="es-ES_tradnl" altLang="es-UY" sz="24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s-ES_tradnl" altLang="es-UY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sin considerar leyes sociales.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14301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802</Words>
  <Application>Microsoft Office PowerPoint</Application>
  <PresentationFormat>Presentación en pantalla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  Sub-Programa de Contratación Públicas para Desarrollo de  las Mipymes</vt:lpstr>
      <vt:lpstr>Sub-Programa de Contratación Pública para el Desarrollo de las Mipymes </vt:lpstr>
      <vt:lpstr>Sub-Programa de Contratación Pública para Mipymes </vt:lpstr>
      <vt:lpstr>Sub-Programa de Contratación Pública para Mipymes </vt:lpstr>
      <vt:lpstr>Etapas del programa:  Para ampararse en el programa las empresas deberán:</vt:lpstr>
      <vt:lpstr>Presentación de PowerPoint</vt:lpstr>
      <vt:lpstr>Beneficios  1- Mecanismo de Reserva de Mercado.  </vt:lpstr>
      <vt:lpstr> Beneficios   2- Preferencia en el precio del Bien, Obra o Servicio ofertado: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Malcuori</dc:creator>
  <cp:lastModifiedBy>Veronica</cp:lastModifiedBy>
  <cp:revision>50</cp:revision>
  <dcterms:created xsi:type="dcterms:W3CDTF">2020-04-03T17:42:37Z</dcterms:created>
  <dcterms:modified xsi:type="dcterms:W3CDTF">2021-08-12T18:32:04Z</dcterms:modified>
</cp:coreProperties>
</file>