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57" r:id="rId3"/>
    <p:sldId id="266" r:id="rId4"/>
    <p:sldId id="267" r:id="rId5"/>
    <p:sldId id="269" r:id="rId6"/>
    <p:sldId id="268" r:id="rId7"/>
    <p:sldId id="273" r:id="rId8"/>
    <p:sldId id="279" r:id="rId9"/>
    <p:sldId id="280" r:id="rId10"/>
    <p:sldId id="281" r:id="rId11"/>
    <p:sldId id="270" r:id="rId12"/>
    <p:sldId id="272" r:id="rId13"/>
    <p:sldId id="271" r:id="rId14"/>
    <p:sldId id="275" r:id="rId15"/>
    <p:sldId id="276" r:id="rId16"/>
    <p:sldId id="277" r:id="rId17"/>
    <p:sldId id="282" r:id="rId18"/>
    <p:sldId id="258" r:id="rId19"/>
  </p:sldIdLst>
  <p:sldSz cx="9144000" cy="6858000" type="screen4x3"/>
  <p:notesSz cx="7023100" cy="93091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9325C9F-4827-41A7-AAC4-8A0F1588FFCA}" type="datetimeFigureOut">
              <a:rPr lang="es-UY" smtClean="0"/>
              <a:t>10/8/2021</a:t>
            </a:fld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F93D013-4541-4DA7-B8DA-48125F7C7F6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3755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E9D3-48B3-40E1-B867-3D17B2B9B3D9}" type="datetimeFigureOut">
              <a:rPr lang="es-UY" smtClean="0"/>
              <a:t>10/8/2021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136E-7A23-4AD6-A9D3-4397AFD5187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0974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E9D3-48B3-40E1-B867-3D17B2B9B3D9}" type="datetimeFigureOut">
              <a:rPr lang="es-UY" smtClean="0"/>
              <a:t>10/8/2021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136E-7A23-4AD6-A9D3-4397AFD5187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20160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E9D3-48B3-40E1-B867-3D17B2B9B3D9}" type="datetimeFigureOut">
              <a:rPr lang="es-UY" smtClean="0"/>
              <a:t>10/8/2021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136E-7A23-4AD6-A9D3-4397AFD5187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6627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E9D3-48B3-40E1-B867-3D17B2B9B3D9}" type="datetimeFigureOut">
              <a:rPr lang="es-UY" smtClean="0"/>
              <a:t>10/8/2021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136E-7A23-4AD6-A9D3-4397AFD5187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97709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E9D3-48B3-40E1-B867-3D17B2B9B3D9}" type="datetimeFigureOut">
              <a:rPr lang="es-UY" smtClean="0"/>
              <a:t>10/8/2021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136E-7A23-4AD6-A9D3-4397AFD5187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1305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E9D3-48B3-40E1-B867-3D17B2B9B3D9}" type="datetimeFigureOut">
              <a:rPr lang="es-UY" smtClean="0"/>
              <a:t>10/8/2021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136E-7A23-4AD6-A9D3-4397AFD5187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542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E9D3-48B3-40E1-B867-3D17B2B9B3D9}" type="datetimeFigureOut">
              <a:rPr lang="es-UY" smtClean="0"/>
              <a:t>10/8/2021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136E-7A23-4AD6-A9D3-4397AFD5187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7658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E9D3-48B3-40E1-B867-3D17B2B9B3D9}" type="datetimeFigureOut">
              <a:rPr lang="es-UY" smtClean="0"/>
              <a:t>10/8/2021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136E-7A23-4AD6-A9D3-4397AFD5187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62278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E9D3-48B3-40E1-B867-3D17B2B9B3D9}" type="datetimeFigureOut">
              <a:rPr lang="es-UY" smtClean="0"/>
              <a:t>10/8/2021</a:t>
            </a:fld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136E-7A23-4AD6-A9D3-4397AFD5187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05089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E9D3-48B3-40E1-B867-3D17B2B9B3D9}" type="datetimeFigureOut">
              <a:rPr lang="es-UY" smtClean="0"/>
              <a:t>10/8/2021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136E-7A23-4AD6-A9D3-4397AFD5187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184990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E9D3-48B3-40E1-B867-3D17B2B9B3D9}" type="datetimeFigureOut">
              <a:rPr lang="es-UY" smtClean="0"/>
              <a:t>10/8/2021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136E-7A23-4AD6-A9D3-4397AFD5187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2881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E9D3-48B3-40E1-B867-3D17B2B9B3D9}" type="datetimeFigureOut">
              <a:rPr lang="es-UY" smtClean="0"/>
              <a:t>10/8/2021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0136E-7A23-4AD6-A9D3-4397AFD5187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75707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b.uy/tramites/solicitud-informacion-poder-registro-nacional-empresas-obras-publicas-rneop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cs.com.uy/certificados-origen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iu.com.uy/innovaportal/file/50804/1/documentacion-a-presentar.pdf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Mauricio.reyna@miem.gub.uy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Valeria.pintos@miem.gub.uy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4250" y="1639795"/>
            <a:ext cx="7772400" cy="2387600"/>
          </a:xfrm>
        </p:spPr>
        <p:txBody>
          <a:bodyPr>
            <a:normAutofit/>
          </a:bodyPr>
          <a:lstStyle/>
          <a:p>
            <a:r>
              <a:rPr lang="es-UY" sz="4000" b="1" dirty="0" smtClean="0">
                <a:solidFill>
                  <a:schemeClr val="bg1"/>
                </a:solidFill>
              </a:rPr>
              <a:t>Preferencia a la Industria Nacional</a:t>
            </a:r>
            <a:endParaRPr lang="es-UY" sz="4000" b="1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1636" y="4593711"/>
            <a:ext cx="6858000" cy="1655762"/>
          </a:xfrm>
        </p:spPr>
        <p:txBody>
          <a:bodyPr/>
          <a:lstStyle/>
          <a:p>
            <a:endParaRPr lang="es-UY" dirty="0" smtClean="0">
              <a:solidFill>
                <a:schemeClr val="bg1"/>
              </a:solidFill>
            </a:endParaRPr>
          </a:p>
          <a:p>
            <a:endParaRPr lang="es-UY" dirty="0" smtClean="0">
              <a:solidFill>
                <a:schemeClr val="bg1"/>
              </a:solidFill>
            </a:endParaRPr>
          </a:p>
          <a:p>
            <a:pPr algn="r"/>
            <a:r>
              <a:rPr lang="es-UY" b="1" dirty="0" smtClean="0">
                <a:solidFill>
                  <a:schemeClr val="bg1"/>
                </a:solidFill>
              </a:rPr>
              <a:t>2021</a:t>
            </a:r>
            <a:endParaRPr lang="es-UY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851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s-UY" sz="2800" b="1" dirty="0" smtClean="0"/>
              <a:t/>
            </a:r>
            <a:br>
              <a:rPr lang="en-US" altLang="es-UY" sz="2800" b="1" dirty="0" smtClean="0"/>
            </a:br>
            <a:endParaRPr lang="es-UY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92404"/>
            <a:ext cx="7886700" cy="5719817"/>
          </a:xfrm>
        </p:spPr>
        <p:txBody>
          <a:bodyPr>
            <a:normAutofit/>
          </a:bodyPr>
          <a:lstStyle/>
          <a:p>
            <a:endParaRPr lang="es-UY" dirty="0"/>
          </a:p>
          <a:p>
            <a:pPr marL="0" indent="0">
              <a:buNone/>
            </a:pPr>
            <a:endParaRPr lang="es-UY" altLang="es-UY" sz="2200" u="sng" dirty="0" smtClean="0"/>
          </a:p>
          <a:p>
            <a:pPr marL="0" indent="0">
              <a:buNone/>
            </a:pPr>
            <a:endParaRPr lang="es-UY" altLang="es-UY" sz="2200" dirty="0"/>
          </a:p>
        </p:txBody>
      </p:sp>
      <p:sp>
        <p:nvSpPr>
          <p:cNvPr id="5" name="Rectángulo 4"/>
          <p:cNvSpPr/>
          <p:nvPr/>
        </p:nvSpPr>
        <p:spPr>
          <a:xfrm>
            <a:off x="687639" y="365126"/>
            <a:ext cx="78722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ES" sz="2200" dirty="0"/>
              <a:t>La aplicación de estos márgenes, en los tres casos, requiere la participación de al menos una oferta no nacional en la comparación</a:t>
            </a:r>
            <a:r>
              <a:rPr lang="es-ES" sz="2200" dirty="0" smtClean="0"/>
              <a:t>.</a:t>
            </a:r>
          </a:p>
          <a:p>
            <a:pPr fontAlgn="base"/>
            <a:endParaRPr lang="es-ES" sz="2200" dirty="0"/>
          </a:p>
          <a:p>
            <a:pPr fontAlgn="base"/>
            <a:r>
              <a:rPr lang="es-ES" sz="2200" dirty="0"/>
              <a:t>Al momento de evaluar las ofertas se contrastan los valores de comparación, pero se adjudica al precio real.</a:t>
            </a:r>
          </a:p>
          <a:p>
            <a:endParaRPr lang="es-ES" sz="2200" dirty="0" smtClean="0"/>
          </a:p>
          <a:p>
            <a:r>
              <a:rPr lang="es-ES" sz="2200" dirty="0" smtClean="0"/>
              <a:t>En el 3er ejemplo, en caso de que la oferta no nacional fuera superior a $1.113,6  y bajo el supuesto de que hiciéramos la adjudicación únicamente en función del precio, la oferta que resultaría adjudicataria sería la de $960. </a:t>
            </a:r>
            <a:r>
              <a:rPr lang="es-ES" sz="2200" dirty="0"/>
              <a:t/>
            </a:r>
            <a:br>
              <a:rPr lang="es-ES" sz="2200" dirty="0"/>
            </a:br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2638180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s-UY" sz="2800" b="1" dirty="0" smtClean="0"/>
              <a:t/>
            </a:r>
            <a:br>
              <a:rPr lang="en-US" altLang="es-UY" sz="2800" b="1" dirty="0" smtClean="0"/>
            </a:br>
            <a:endParaRPr lang="es-UY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92404"/>
            <a:ext cx="7886700" cy="5719817"/>
          </a:xfrm>
        </p:spPr>
        <p:txBody>
          <a:bodyPr>
            <a:normAutofit/>
          </a:bodyPr>
          <a:lstStyle/>
          <a:p>
            <a:endParaRPr lang="es-UY" dirty="0"/>
          </a:p>
          <a:p>
            <a:pPr marL="0" indent="0">
              <a:buNone/>
            </a:pPr>
            <a:r>
              <a:rPr lang="es-UY" altLang="es-UY" sz="2400" b="1" dirty="0"/>
              <a:t>Importante</a:t>
            </a:r>
            <a:r>
              <a:rPr lang="es-UY" altLang="es-UY" sz="2400" b="1" dirty="0" smtClean="0"/>
              <a:t>:</a:t>
            </a:r>
          </a:p>
          <a:p>
            <a:pPr marL="0" indent="0">
              <a:buNone/>
            </a:pPr>
            <a:endParaRPr lang="es-UY" altLang="es-UY" sz="2400" b="1" dirty="0"/>
          </a:p>
          <a:p>
            <a:r>
              <a:rPr lang="es-UY" altLang="es-UY" sz="2200" dirty="0" smtClean="0"/>
              <a:t>La aplicación del margen de preferencia deberá constar en el Pliego de bases y condiciones generales</a:t>
            </a:r>
          </a:p>
          <a:p>
            <a:endParaRPr lang="es-UY" altLang="es-UY" sz="2200" dirty="0" smtClean="0"/>
          </a:p>
          <a:p>
            <a:r>
              <a:rPr lang="es-UY" altLang="es-UY" sz="2200" dirty="0" smtClean="0"/>
              <a:t>En el caso de servicios que incluyan en su precio el suministro de bienes, no considerarán a efectos de la preferencia, el precio de </a:t>
            </a:r>
            <a:r>
              <a:rPr lang="es-UY" altLang="es-UY" sz="2200" dirty="0"/>
              <a:t>aquellos</a:t>
            </a:r>
            <a:r>
              <a:rPr lang="es-UY" altLang="es-UY" sz="2200" dirty="0" smtClean="0"/>
              <a:t> bienes que no califiquen como nacionales. </a:t>
            </a:r>
          </a:p>
          <a:p>
            <a:endParaRPr lang="es-UY" altLang="es-UY" sz="2200" dirty="0" smtClean="0"/>
          </a:p>
          <a:p>
            <a:r>
              <a:rPr lang="es-UY" altLang="es-UY" sz="2200" dirty="0" smtClean="0"/>
              <a:t>A estos efectos, se requerirá que el proveedor identifique el porcentaje del precio del servicio correspondiente a bienes, que no califican como nacionales.</a:t>
            </a:r>
          </a:p>
          <a:p>
            <a:pPr marL="0" indent="0">
              <a:buNone/>
            </a:pPr>
            <a:endParaRPr lang="es-UY" altLang="es-UY" sz="2200" dirty="0" smtClean="0"/>
          </a:p>
          <a:p>
            <a:pPr marL="0" indent="0">
              <a:buNone/>
            </a:pPr>
            <a:endParaRPr lang="es-UY" altLang="es-UY" sz="2200" u="sng" dirty="0" smtClean="0"/>
          </a:p>
          <a:p>
            <a:pPr marL="0" indent="0">
              <a:buNone/>
            </a:pPr>
            <a:endParaRPr lang="es-UY" altLang="es-UY" sz="2200" dirty="0"/>
          </a:p>
        </p:txBody>
      </p:sp>
    </p:spTree>
    <p:extLst>
      <p:ext uri="{BB962C8B-B14F-4D97-AF65-F5344CB8AC3E}">
        <p14:creationId xmlns:p14="http://schemas.microsoft.com/office/powerpoint/2010/main" val="1505903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s-UY" sz="2800" b="1" dirty="0" smtClean="0"/>
              <a:t/>
            </a:r>
            <a:br>
              <a:rPr lang="en-US" altLang="es-UY" sz="2800" b="1" dirty="0" smtClean="0"/>
            </a:br>
            <a:endParaRPr lang="es-UY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051034"/>
            <a:ext cx="7886700" cy="4761187"/>
          </a:xfrm>
        </p:spPr>
        <p:txBody>
          <a:bodyPr>
            <a:normAutofit/>
          </a:bodyPr>
          <a:lstStyle/>
          <a:p>
            <a:r>
              <a:rPr lang="es-UY" sz="2200" dirty="0"/>
              <a:t>En el caso de obras públicas, el margen de preferencia se aplicará sobre la mano de obra </a:t>
            </a:r>
            <a:r>
              <a:rPr lang="es-UY" sz="2200" dirty="0" smtClean="0"/>
              <a:t>nacional y </a:t>
            </a:r>
            <a:r>
              <a:rPr lang="es-UY" sz="2200" dirty="0"/>
              <a:t>los materiales nacionales. </a:t>
            </a:r>
            <a:endParaRPr lang="es-UY" sz="2200" dirty="0" smtClean="0"/>
          </a:p>
          <a:p>
            <a:pPr marL="0" indent="0">
              <a:buNone/>
            </a:pPr>
            <a:endParaRPr lang="es-UY" sz="2200" dirty="0" smtClean="0"/>
          </a:p>
          <a:p>
            <a:r>
              <a:rPr lang="es-UY" sz="2200" dirty="0" smtClean="0"/>
              <a:t>A </a:t>
            </a:r>
            <a:r>
              <a:rPr lang="es-UY" sz="2200" dirty="0"/>
              <a:t>estos </a:t>
            </a:r>
            <a:r>
              <a:rPr lang="es-UY" sz="2200" dirty="0" smtClean="0"/>
              <a:t>efectos, </a:t>
            </a:r>
            <a:r>
              <a:rPr lang="es-UY" sz="2200" dirty="0"/>
              <a:t>los correspondientes pliegos de condiciones generales requerirán que el oferente estime y exprese los porcentajes de mano de obra y materiales nacionales que componen el precio de la oferta. </a:t>
            </a:r>
            <a:endParaRPr lang="es-UY" sz="2200" dirty="0" smtClean="0"/>
          </a:p>
          <a:p>
            <a:pPr marL="0" indent="0">
              <a:buNone/>
            </a:pPr>
            <a:endParaRPr lang="es-UY" sz="2200" dirty="0" smtClean="0"/>
          </a:p>
          <a:p>
            <a:r>
              <a:rPr lang="es-UY" sz="2200" dirty="0" smtClean="0"/>
              <a:t>Para </a:t>
            </a:r>
            <a:r>
              <a:rPr lang="es-UY" sz="2200" dirty="0"/>
              <a:t>la calificación de un material como nacional se aplicará el mismo criterio que en el caso de los bienes.</a:t>
            </a:r>
          </a:p>
          <a:p>
            <a:pPr marL="0" indent="0">
              <a:buNone/>
            </a:pPr>
            <a:endParaRPr lang="es-UY" altLang="es-UY" sz="2200" u="sng" dirty="0" smtClean="0"/>
          </a:p>
          <a:p>
            <a:pPr marL="0" indent="0">
              <a:buNone/>
            </a:pPr>
            <a:endParaRPr lang="es-UY" altLang="es-UY" sz="2200" dirty="0"/>
          </a:p>
        </p:txBody>
      </p:sp>
    </p:spTree>
    <p:extLst>
      <p:ext uri="{BB962C8B-B14F-4D97-AF65-F5344CB8AC3E}">
        <p14:creationId xmlns:p14="http://schemas.microsoft.com/office/powerpoint/2010/main" val="992816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s-UY" sz="2800" b="1" dirty="0" smtClean="0"/>
              <a:t/>
            </a:r>
            <a:br>
              <a:rPr lang="en-US" altLang="es-UY" sz="2800" b="1" dirty="0" smtClean="0"/>
            </a:br>
            <a:endParaRPr lang="es-UY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92404"/>
            <a:ext cx="7886700" cy="5719817"/>
          </a:xfrm>
        </p:spPr>
        <p:txBody>
          <a:bodyPr>
            <a:normAutofit/>
          </a:bodyPr>
          <a:lstStyle/>
          <a:p>
            <a:endParaRPr lang="es-UY" dirty="0" smtClean="0"/>
          </a:p>
          <a:p>
            <a:pPr marL="0" indent="0">
              <a:buNone/>
            </a:pPr>
            <a:endParaRPr lang="es-UY" altLang="es-UY" sz="2200" dirty="0"/>
          </a:p>
        </p:txBody>
      </p:sp>
      <p:sp>
        <p:nvSpPr>
          <p:cNvPr id="4" name="Rectángulo 3"/>
          <p:cNvSpPr/>
          <p:nvPr/>
        </p:nvSpPr>
        <p:spPr>
          <a:xfrm>
            <a:off x="504496" y="365126"/>
            <a:ext cx="8135007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dirty="0"/>
              <a:t>¿Cómo </a:t>
            </a:r>
            <a:r>
              <a:rPr lang="es-ES" sz="2200" b="1" dirty="0" smtClean="0"/>
              <a:t>ampararse al régimen?</a:t>
            </a:r>
            <a:endParaRPr lang="es-ES" sz="2200" b="1" dirty="0"/>
          </a:p>
          <a:p>
            <a:endParaRPr lang="es-ES" b="1" dirty="0">
              <a:solidFill>
                <a:srgbClr val="000000"/>
              </a:solidFill>
              <a:latin typeface="Open Sans"/>
            </a:endParaRPr>
          </a:p>
          <a:p>
            <a:r>
              <a:rPr lang="es-ES" sz="2200" dirty="0"/>
              <a:t>A efectos de acogerse a dicho régimen, el oferente deberá presentar conjuntamente con su oferta, una declaración jurada donde se indique que su producto (bien, servicio, obra) califica como nacional</a:t>
            </a:r>
            <a:r>
              <a:rPr lang="es-ES" sz="2200" dirty="0" smtClean="0"/>
              <a:t>.</a:t>
            </a:r>
          </a:p>
          <a:p>
            <a:endParaRPr lang="es-ES" sz="2200" dirty="0"/>
          </a:p>
          <a:p>
            <a:r>
              <a:rPr lang="es-ES" sz="2200" dirty="0"/>
              <a:t>Tratándose de obra pública, además de la declaración jurada indicada en el párrafo anterior, deberá presentar el </a:t>
            </a:r>
            <a:r>
              <a:rPr lang="es-ES" sz="2200" u="sng" dirty="0"/>
              <a:t>certificado emitido por el Registro Nacional de Empresas de Obra Pública</a:t>
            </a:r>
            <a:r>
              <a:rPr lang="es-ES" sz="2200" dirty="0" smtClean="0"/>
              <a:t>.</a:t>
            </a:r>
          </a:p>
          <a:p>
            <a:endParaRPr lang="es-ES" sz="2200" dirty="0" smtClean="0"/>
          </a:p>
          <a:p>
            <a:endParaRPr lang="es-ES" sz="2200" dirty="0"/>
          </a:p>
          <a:p>
            <a:r>
              <a:rPr lang="es-ES" sz="2200" dirty="0"/>
              <a:t>En caso de resultar adjudicatario, </a:t>
            </a:r>
            <a:r>
              <a:rPr lang="es-ES" sz="2200" u="sng" dirty="0"/>
              <a:t>deberá presentar certificado de origen</a:t>
            </a:r>
            <a:r>
              <a:rPr lang="es-ES" sz="2200" dirty="0"/>
              <a:t> emitido por las entidades competentes que acredite que su producto califica como </a:t>
            </a:r>
            <a:r>
              <a:rPr lang="es-ES" sz="2200" dirty="0" smtClean="0"/>
              <a:t>nacional, en un plazo no mayor a 15 días hábiles contados a partir de la notificación de la resolución de adjudicación.</a:t>
            </a:r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4140821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5771" y="898346"/>
            <a:ext cx="7886700" cy="4351338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es-ES" sz="2200" dirty="0" smtClean="0"/>
              <a:t>El Certificado </a:t>
            </a:r>
            <a:r>
              <a:rPr lang="es-ES" sz="2200" dirty="0"/>
              <a:t>emitido por el Registro Nacional de Empresas de Obra </a:t>
            </a:r>
            <a:r>
              <a:rPr lang="es-ES" sz="2200" dirty="0" smtClean="0"/>
              <a:t>Pública se puede solicitar en línea a través del siguiente link: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es-UY" altLang="es-UY" sz="2200" b="1" dirty="0">
              <a:solidFill>
                <a:srgbClr val="4F81BD">
                  <a:lumMod val="75000"/>
                </a:srgbClr>
              </a:solidFill>
            </a:endParaRPr>
          </a:p>
          <a:p>
            <a:pPr marL="0" indent="0">
              <a:buNone/>
            </a:pPr>
            <a:r>
              <a:rPr lang="es-ES" sz="2200" dirty="0" smtClean="0">
                <a:hlinkClick r:id="rId3"/>
              </a:rPr>
              <a:t>https</a:t>
            </a:r>
            <a:r>
              <a:rPr lang="es-ES" sz="2200" dirty="0">
                <a:hlinkClick r:id="rId3"/>
              </a:rPr>
              <a:t>://</a:t>
            </a:r>
            <a:r>
              <a:rPr lang="es-ES" sz="2200" dirty="0" smtClean="0">
                <a:hlinkClick r:id="rId3"/>
              </a:rPr>
              <a:t>www.gub.uy/tramites/solicitud-informacion-poder-registro-nacional-empresas-obras-publicas-rneop</a:t>
            </a:r>
            <a:endParaRPr lang="es-ES" sz="2200" dirty="0" smtClean="0"/>
          </a:p>
          <a:p>
            <a:pPr marL="0" indent="0">
              <a:buNone/>
            </a:pPr>
            <a:endParaRPr lang="es-ES" sz="2200" dirty="0"/>
          </a:p>
          <a:p>
            <a:pPr marL="0" indent="0">
              <a:buNone/>
            </a:pPr>
            <a:r>
              <a:rPr lang="es-UY" sz="2200" dirty="0" smtClean="0"/>
              <a:t>El mismo no tiene costo y allí también se mencionan los requisitos necesarios para poder tramitarlo.</a:t>
            </a:r>
            <a:endParaRPr lang="es-UY" sz="2200" dirty="0"/>
          </a:p>
        </p:txBody>
      </p:sp>
    </p:spTree>
    <p:extLst>
      <p:ext uri="{BB962C8B-B14F-4D97-AF65-F5344CB8AC3E}">
        <p14:creationId xmlns:p14="http://schemas.microsoft.com/office/powerpoint/2010/main" val="3250927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4240" y="362318"/>
            <a:ext cx="7886700" cy="5597048"/>
          </a:xfrm>
        </p:spPr>
        <p:txBody>
          <a:bodyPr/>
          <a:lstStyle/>
          <a:p>
            <a:pPr marL="0" indent="0">
              <a:buNone/>
            </a:pPr>
            <a:endParaRPr lang="es-ES" sz="2200" dirty="0" smtClean="0"/>
          </a:p>
          <a:p>
            <a:pPr marL="0" indent="0">
              <a:buNone/>
            </a:pPr>
            <a:r>
              <a:rPr lang="es-ES" sz="2200" dirty="0" smtClean="0"/>
              <a:t>Los </a:t>
            </a:r>
            <a:r>
              <a:rPr lang="es-ES" sz="2200" dirty="0"/>
              <a:t>requisitos para solicitar el certificado de origen de bienes y </a:t>
            </a:r>
            <a:r>
              <a:rPr lang="es-ES" sz="2200" dirty="0" smtClean="0"/>
              <a:t>servicios, </a:t>
            </a:r>
            <a:r>
              <a:rPr lang="es-ES" sz="2200" dirty="0"/>
              <a:t>se listan en la página de la </a:t>
            </a:r>
            <a:r>
              <a:rPr lang="es-ES" sz="2200" dirty="0" smtClean="0"/>
              <a:t>Cámara de Comercio y Servicios del Uruguay, cuyo link se adjunta a continuación:</a:t>
            </a:r>
            <a:endParaRPr lang="es-ES" sz="2200" dirty="0"/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es-UY" altLang="es-UY" sz="2200" dirty="0" smtClean="0">
                <a:hlinkClick r:id="rId3"/>
              </a:rPr>
              <a:t>https</a:t>
            </a:r>
            <a:r>
              <a:rPr lang="es-UY" altLang="es-UY" sz="2200" dirty="0">
                <a:hlinkClick r:id="rId3"/>
              </a:rPr>
              <a:t>://www.cncs.com.uy/certificados-origen</a:t>
            </a:r>
            <a:r>
              <a:rPr lang="es-UY" altLang="es-UY" sz="2200" dirty="0" smtClean="0">
                <a:hlinkClick r:id="rId3"/>
              </a:rPr>
              <a:t>/</a:t>
            </a:r>
            <a:endParaRPr lang="es-UY" altLang="es-UY" sz="2200" dirty="0" smtClean="0"/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es-UY" altLang="es-UY" sz="2200" dirty="0" smtClean="0"/>
          </a:p>
          <a:p>
            <a:pPr marL="0" indent="0">
              <a:buNone/>
            </a:pPr>
            <a:endParaRPr lang="es-ES" sz="2200" dirty="0" smtClean="0"/>
          </a:p>
          <a:p>
            <a:pPr marL="0" indent="0">
              <a:buNone/>
            </a:pPr>
            <a:r>
              <a:rPr lang="es-ES" sz="2200" dirty="0" smtClean="0"/>
              <a:t>También </a:t>
            </a:r>
            <a:r>
              <a:rPr lang="es-ES" sz="2200" dirty="0"/>
              <a:t>se puede solicitar ante la CIU el certificado de origen de bienes y </a:t>
            </a:r>
            <a:r>
              <a:rPr lang="es-ES" sz="2200" dirty="0" smtClean="0"/>
              <a:t>servicios (excepto los servicios regulados por el Decreto 371/010) . </a:t>
            </a:r>
            <a:r>
              <a:rPr lang="es-ES" sz="2200" dirty="0"/>
              <a:t>Los requisitos se listan en el siguiente link</a:t>
            </a:r>
            <a:r>
              <a:rPr lang="es-ES" sz="2200" dirty="0" smtClean="0"/>
              <a:t>:</a:t>
            </a:r>
            <a:endParaRPr lang="es-ES" sz="2200" dirty="0"/>
          </a:p>
          <a:p>
            <a:pPr marL="0" indent="0">
              <a:buNone/>
            </a:pPr>
            <a:r>
              <a:rPr lang="es-ES" sz="2200" dirty="0">
                <a:hlinkClick r:id="rId4"/>
              </a:rPr>
              <a:t>http://</a:t>
            </a:r>
            <a:r>
              <a:rPr lang="es-ES" sz="2200" dirty="0" smtClean="0">
                <a:hlinkClick r:id="rId4"/>
              </a:rPr>
              <a:t>www.ciu.com.uy/innovaportal/file/50804/1/documentacion-a-presentar.pdf</a:t>
            </a:r>
            <a:endParaRPr lang="es-ES" sz="2200" dirty="0" smtClean="0"/>
          </a:p>
          <a:p>
            <a:pPr marL="0" indent="0">
              <a:buNone/>
            </a:pPr>
            <a:endParaRPr lang="es-ES" sz="2200" dirty="0" smtClean="0"/>
          </a:p>
          <a:p>
            <a:pPr marL="0" indent="0">
              <a:buNone/>
            </a:pPr>
            <a:endParaRPr lang="es-ES" sz="2200" dirty="0"/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es-UY" altLang="es-UY" sz="2200" dirty="0"/>
          </a:p>
          <a:p>
            <a:pPr marL="0" lvl="0" indent="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es-UY" altLang="es-UY" sz="20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869948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4240" y="362318"/>
            <a:ext cx="7886700" cy="5597048"/>
          </a:xfrm>
        </p:spPr>
        <p:txBody>
          <a:bodyPr/>
          <a:lstStyle/>
          <a:p>
            <a:pPr marL="0" indent="0">
              <a:buNone/>
            </a:pPr>
            <a:endParaRPr lang="es-ES" sz="2200" dirty="0" smtClean="0"/>
          </a:p>
          <a:p>
            <a:pPr marL="0" indent="0">
              <a:buNone/>
            </a:pPr>
            <a:r>
              <a:rPr lang="es-ES" sz="2200" dirty="0" smtClean="0"/>
              <a:t>La </a:t>
            </a:r>
            <a:r>
              <a:rPr lang="es-ES" sz="2200" dirty="0"/>
              <a:t>información se deberá presentar ante el Departamento de Administración de Convenios Internacionales de la Cámara de Industrias del Uruguay.</a:t>
            </a:r>
          </a:p>
          <a:p>
            <a:pPr marL="0" indent="0">
              <a:buNone/>
            </a:pPr>
            <a:r>
              <a:rPr lang="es-ES" sz="2200" dirty="0"/>
              <a:t>Tiene un costo de $U 4.820 para no socios, $U 3.255 para socios.</a:t>
            </a:r>
            <a:endParaRPr lang="es-UY" sz="2200" dirty="0"/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endParaRPr lang="es-ES" sz="2200" dirty="0"/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es-UY" altLang="es-UY" sz="2200" dirty="0"/>
          </a:p>
          <a:p>
            <a:pPr marL="0" lvl="0" indent="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es-UY" altLang="es-UY" sz="20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544727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4240" y="362318"/>
            <a:ext cx="7886700" cy="5597048"/>
          </a:xfrm>
        </p:spPr>
        <p:txBody>
          <a:bodyPr/>
          <a:lstStyle/>
          <a:p>
            <a:pPr marL="0" indent="0">
              <a:buNone/>
            </a:pPr>
            <a:endParaRPr lang="es-UY" sz="2200" dirty="0" smtClean="0"/>
          </a:p>
          <a:p>
            <a:pPr marL="0" indent="0">
              <a:buNone/>
            </a:pPr>
            <a:r>
              <a:rPr lang="es-UY" sz="2200" dirty="0" smtClean="0"/>
              <a:t>Contactos:</a:t>
            </a:r>
          </a:p>
          <a:p>
            <a:pPr marL="0" indent="0">
              <a:buNone/>
            </a:pPr>
            <a:endParaRPr lang="es-UY" sz="2200" dirty="0"/>
          </a:p>
          <a:p>
            <a:pPr marL="0" indent="0">
              <a:buNone/>
            </a:pPr>
            <a:r>
              <a:rPr lang="es-UY" sz="2200" dirty="0" smtClean="0"/>
              <a:t>Cr. Mauricio Reyna: </a:t>
            </a:r>
            <a:r>
              <a:rPr lang="es-UY" sz="2200" dirty="0" smtClean="0">
                <a:hlinkClick r:id="rId3"/>
              </a:rPr>
              <a:t>Mauricio.reyna@miem.gub.uy</a:t>
            </a:r>
            <a:endParaRPr lang="es-UY" sz="2200" dirty="0" smtClean="0"/>
          </a:p>
          <a:p>
            <a:pPr marL="0" indent="0">
              <a:buNone/>
            </a:pPr>
            <a:r>
              <a:rPr lang="es-UY" sz="2200" dirty="0" err="1" smtClean="0"/>
              <a:t>Cra</a:t>
            </a:r>
            <a:r>
              <a:rPr lang="es-UY" sz="2200" dirty="0" smtClean="0"/>
              <a:t>. Valeria Pintos: </a:t>
            </a:r>
            <a:r>
              <a:rPr lang="es-UY" sz="2200" dirty="0" smtClean="0">
                <a:hlinkClick r:id="rId4"/>
              </a:rPr>
              <a:t>Valeria.pintos@miem.gub.uy</a:t>
            </a:r>
            <a:endParaRPr lang="es-UY" sz="2200" dirty="0" smtClean="0"/>
          </a:p>
          <a:p>
            <a:pPr marL="0" indent="0">
              <a:buNone/>
            </a:pPr>
            <a:endParaRPr lang="es-UY" sz="2200" dirty="0"/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endParaRPr lang="es-ES" sz="2200" dirty="0"/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es-UY" altLang="es-UY" sz="2200" dirty="0"/>
          </a:p>
          <a:p>
            <a:pPr marL="0" lvl="0" indent="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es-UY" altLang="es-UY" sz="20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168197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s-UY" sz="4000" dirty="0">
              <a:solidFill>
                <a:schemeClr val="bg1"/>
              </a:solidFill>
            </a:endParaRPr>
          </a:p>
          <a:p>
            <a:pPr algn="ctr"/>
            <a:endParaRPr lang="es-UY" sz="4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UY" sz="4000" dirty="0" smtClean="0">
                <a:solidFill>
                  <a:schemeClr val="bg1"/>
                </a:solidFill>
              </a:rPr>
              <a:t>Muchas gracias!</a:t>
            </a:r>
            <a:endParaRPr lang="es-UY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43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s-UY" sz="2800" b="1" dirty="0" smtClean="0"/>
              <a:t/>
            </a:r>
            <a:br>
              <a:rPr lang="en-US" altLang="es-UY" sz="2800" b="1" dirty="0" smtClean="0"/>
            </a:br>
            <a:endParaRPr lang="es-UY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3045" y="1297592"/>
            <a:ext cx="7886700" cy="4351338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endParaRPr lang="es-UY" altLang="es-UY" sz="2200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es-UY" altLang="es-UY" sz="2200" b="1" dirty="0" smtClean="0"/>
              <a:t>NORMATIVA:</a:t>
            </a:r>
          </a:p>
          <a:p>
            <a:pPr marL="0" indent="0" algn="ctr">
              <a:spcBef>
                <a:spcPct val="0"/>
              </a:spcBef>
              <a:buNone/>
            </a:pPr>
            <a:endParaRPr lang="es-UY" sz="2200" dirty="0"/>
          </a:p>
          <a:p>
            <a:r>
              <a:rPr lang="es-UY" sz="2200" dirty="0" smtClean="0"/>
              <a:t>Artículo </a:t>
            </a:r>
            <a:r>
              <a:rPr lang="es-UY" sz="2200" dirty="0"/>
              <a:t>58 </a:t>
            </a:r>
            <a:r>
              <a:rPr lang="es-UY" sz="2200" dirty="0" smtClean="0"/>
              <a:t>del TOCAF</a:t>
            </a:r>
            <a:endParaRPr lang="es-UY" sz="2200" dirty="0"/>
          </a:p>
          <a:p>
            <a:r>
              <a:rPr lang="es-ES" sz="2200" dirty="0" smtClean="0"/>
              <a:t>Decreto 13/2009</a:t>
            </a:r>
          </a:p>
          <a:p>
            <a:r>
              <a:rPr lang="es-ES" sz="2200" dirty="0" smtClean="0"/>
              <a:t>Decreto 164/013 </a:t>
            </a:r>
            <a:endParaRPr lang="es-ES" sz="2200" dirty="0"/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s-UY" altLang="es-UY" sz="2200" dirty="0"/>
          </a:p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endParaRPr lang="es-ES" alt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155869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s-UY" sz="2800" b="1" dirty="0" smtClean="0"/>
              <a:t/>
            </a:r>
            <a:br>
              <a:rPr lang="en-US" altLang="es-UY" sz="2800" b="1" dirty="0" smtClean="0"/>
            </a:br>
            <a:endParaRPr lang="es-UY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740543"/>
            <a:ext cx="7886700" cy="4903511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buFont typeface="Wingdings" pitchFamily="2" charset="2"/>
              <a:buChar char="§"/>
            </a:pPr>
            <a:endParaRPr lang="es-UY" altLang="es-UY" sz="2200" dirty="0"/>
          </a:p>
          <a:p>
            <a:pPr marL="0" indent="0" algn="just">
              <a:spcBef>
                <a:spcPct val="0"/>
              </a:spcBef>
              <a:buNone/>
            </a:pPr>
            <a:r>
              <a:rPr lang="es-UY" altLang="es-UY" sz="2200" b="1" dirty="0" smtClean="0"/>
              <a:t>Objetivo:</a:t>
            </a:r>
            <a:endParaRPr lang="es-UY" altLang="es-UY" sz="2200" b="1" dirty="0"/>
          </a:p>
          <a:p>
            <a:pPr marL="0" indent="0">
              <a:buNone/>
            </a:pPr>
            <a:r>
              <a:rPr lang="es-ES" sz="2400" dirty="0" smtClean="0"/>
              <a:t>Proteger </a:t>
            </a:r>
            <a:r>
              <a:rPr lang="es-ES" sz="2400" dirty="0"/>
              <a:t>y desarrollar a la </a:t>
            </a:r>
            <a:r>
              <a:rPr lang="es-ES" sz="2400" dirty="0" smtClean="0"/>
              <a:t>Industria Nacional, a través de un instrumento </a:t>
            </a:r>
            <a:r>
              <a:rPr lang="es-ES" sz="2400" dirty="0"/>
              <a:t>de Margen de Preferencia en el precio </a:t>
            </a:r>
            <a:r>
              <a:rPr lang="es-ES" sz="2400" dirty="0" smtClean="0"/>
              <a:t>de: bienes, </a:t>
            </a:r>
            <a:r>
              <a:rPr lang="es-ES" sz="2400" dirty="0"/>
              <a:t>servicios y obras que califiquen como </a:t>
            </a:r>
            <a:r>
              <a:rPr lang="es-ES" sz="2400" dirty="0" smtClean="0"/>
              <a:t>nacionales. </a:t>
            </a:r>
            <a:endParaRPr lang="es-ES" sz="2400" dirty="0"/>
          </a:p>
          <a:p>
            <a:pPr algn="just">
              <a:spcBef>
                <a:spcPct val="0"/>
              </a:spcBef>
            </a:pPr>
            <a:endParaRPr lang="es-UY" altLang="es-UY" sz="2200" dirty="0" smtClean="0"/>
          </a:p>
          <a:p>
            <a:pPr marL="0" indent="0" algn="just">
              <a:spcBef>
                <a:spcPct val="0"/>
              </a:spcBef>
              <a:buNone/>
            </a:pPr>
            <a:r>
              <a:rPr lang="es-UY" altLang="es-UY" sz="2200" b="1" dirty="0" smtClean="0"/>
              <a:t>Criterio general:</a:t>
            </a:r>
            <a:endParaRPr lang="es-UY" altLang="es-UY" sz="2200" dirty="0"/>
          </a:p>
          <a:p>
            <a:pPr marL="0" indent="0">
              <a:buNone/>
            </a:pPr>
            <a:r>
              <a:rPr lang="es-UY" altLang="es-UY" sz="2400" dirty="0"/>
              <a:t>Siempre que </a:t>
            </a:r>
            <a:r>
              <a:rPr lang="es-ES" sz="2400" dirty="0"/>
              <a:t>exista oferta no nacional y que la comparación refiera a ofertas que presenten paridad en calidad o aptitud, se </a:t>
            </a:r>
            <a:r>
              <a:rPr lang="es-ES" sz="2400" dirty="0" smtClean="0"/>
              <a:t>otorgará un </a:t>
            </a:r>
            <a:r>
              <a:rPr lang="es-ES" sz="2400" dirty="0"/>
              <a:t>margen de preferencia del 8% sobre el precio, a la oferta que califica como nacional, a efectos de la comparación.</a:t>
            </a:r>
          </a:p>
          <a:p>
            <a:pPr marL="0" indent="0">
              <a:buNone/>
            </a:pPr>
            <a:endParaRPr lang="es-ES" sz="2400" dirty="0"/>
          </a:p>
          <a:p>
            <a:pPr marL="0" indent="0" algn="just">
              <a:spcBef>
                <a:spcPct val="0"/>
              </a:spcBef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408829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s-UY" sz="2800" b="1" dirty="0" smtClean="0"/>
              <a:t/>
            </a:r>
            <a:br>
              <a:rPr lang="en-US" altLang="es-UY" sz="2800" b="1" dirty="0" smtClean="0"/>
            </a:br>
            <a:endParaRPr lang="es-UY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740543"/>
            <a:ext cx="7886700" cy="4903511"/>
          </a:xfrm>
        </p:spPr>
        <p:txBody>
          <a:bodyPr>
            <a:normAutofit/>
          </a:bodyPr>
          <a:lstStyle/>
          <a:p>
            <a:pPr marL="0" indent="0" algn="just">
              <a:spcBef>
                <a:spcPct val="0"/>
              </a:spcBef>
              <a:buNone/>
            </a:pPr>
            <a:endParaRPr lang="es-UY" altLang="es-UY" sz="2200" dirty="0"/>
          </a:p>
          <a:p>
            <a:pPr marL="0" indent="0">
              <a:buNone/>
            </a:pPr>
            <a:r>
              <a:rPr lang="es-UY" altLang="es-UY" sz="2400" dirty="0"/>
              <a:t>En el caso de </a:t>
            </a:r>
            <a:r>
              <a:rPr lang="es-UY" altLang="es-UY" sz="2400" u="sng" dirty="0"/>
              <a:t>bienes</a:t>
            </a:r>
            <a:r>
              <a:rPr lang="es-UY" altLang="es-UY" sz="2400" dirty="0"/>
              <a:t>, el margen </a:t>
            </a:r>
            <a:r>
              <a:rPr lang="es-ES" sz="2400" dirty="0"/>
              <a:t>se aplicará sobre el precio del bien nacional puesto en almacenes del </a:t>
            </a:r>
            <a:r>
              <a:rPr lang="es-ES" sz="2400" dirty="0" smtClean="0"/>
              <a:t>comprador (todos los recintos habituales de recepción de mercaderías). </a:t>
            </a:r>
            <a:endParaRPr lang="es-ES" sz="2400" dirty="0"/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r>
              <a:rPr lang="es-ES" sz="2400" dirty="0"/>
              <a:t>En el caso de </a:t>
            </a:r>
            <a:r>
              <a:rPr lang="es-ES" sz="2400" u="sng" dirty="0"/>
              <a:t>servicios</a:t>
            </a:r>
            <a:r>
              <a:rPr lang="es-ES" sz="2400" dirty="0"/>
              <a:t>, será sobre el precio del servicio y</a:t>
            </a:r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r>
              <a:rPr lang="es-ES" sz="2400" dirty="0"/>
              <a:t>En el caso de </a:t>
            </a:r>
            <a:r>
              <a:rPr lang="es-ES" sz="2400" u="sng" dirty="0"/>
              <a:t>obras públicas</a:t>
            </a:r>
            <a:r>
              <a:rPr lang="es-ES" sz="2400" dirty="0"/>
              <a:t>, se aplicará sobre la mano de obra </a:t>
            </a:r>
            <a:r>
              <a:rPr lang="es-ES" sz="2400" dirty="0" smtClean="0"/>
              <a:t>y </a:t>
            </a:r>
            <a:r>
              <a:rPr lang="es-ES" sz="2400" dirty="0"/>
              <a:t>los materiales nacionales. </a:t>
            </a:r>
          </a:p>
          <a:p>
            <a:pPr marL="0" indent="0">
              <a:buNone/>
            </a:pPr>
            <a:endParaRPr lang="es-ES" sz="2200" dirty="0"/>
          </a:p>
          <a:p>
            <a:pPr marL="0" indent="0">
              <a:buNone/>
            </a:pPr>
            <a:endParaRPr lang="es-UY" altLang="es-UY" sz="2200" u="sng" dirty="0" smtClean="0"/>
          </a:p>
          <a:p>
            <a:pPr marL="0" indent="0">
              <a:buNone/>
            </a:pPr>
            <a:endParaRPr lang="es-UY" altLang="es-UY" sz="2200" dirty="0"/>
          </a:p>
        </p:txBody>
      </p:sp>
    </p:spTree>
    <p:extLst>
      <p:ext uri="{BB962C8B-B14F-4D97-AF65-F5344CB8AC3E}">
        <p14:creationId xmlns:p14="http://schemas.microsoft.com/office/powerpoint/2010/main" val="1993131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s-UY" sz="2800" b="1" dirty="0" smtClean="0"/>
              <a:t/>
            </a:r>
            <a:br>
              <a:rPr lang="en-US" altLang="es-UY" sz="2800" b="1" dirty="0" smtClean="0"/>
            </a:br>
            <a:endParaRPr lang="es-UY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92404"/>
            <a:ext cx="7886700" cy="5719817"/>
          </a:xfrm>
        </p:spPr>
        <p:txBody>
          <a:bodyPr>
            <a:normAutofit/>
          </a:bodyPr>
          <a:lstStyle/>
          <a:p>
            <a:endParaRPr lang="es-UY" dirty="0"/>
          </a:p>
          <a:p>
            <a:pPr marL="0" indent="0">
              <a:buNone/>
            </a:pPr>
            <a:endParaRPr lang="es-UY" altLang="es-UY" sz="2200" u="sng" dirty="0" smtClean="0"/>
          </a:p>
          <a:p>
            <a:pPr marL="0" indent="0">
              <a:buNone/>
            </a:pPr>
            <a:r>
              <a:rPr lang="es-UY" altLang="es-UY" sz="2200" b="1" dirty="0"/>
              <a:t>Aplicación</a:t>
            </a:r>
            <a:r>
              <a:rPr lang="es-UY" altLang="es-UY" sz="2200" b="1" dirty="0" smtClean="0"/>
              <a:t>:</a:t>
            </a:r>
          </a:p>
          <a:p>
            <a:pPr marL="0" indent="0">
              <a:buNone/>
            </a:pPr>
            <a:endParaRPr lang="es-UY" altLang="es-UY" sz="2200" b="1" dirty="0"/>
          </a:p>
          <a:p>
            <a:pPr marL="0" indent="0">
              <a:buNone/>
            </a:pPr>
            <a:r>
              <a:rPr lang="es-UY" altLang="es-UY" sz="2200" dirty="0" smtClean="0"/>
              <a:t>Este instrumento es aplicable a todas las Administraciones Públicas del Estado, excepto Entes Autónomos y Servicios Descentralizados que se encuentren en régimen de libre competencia.</a:t>
            </a:r>
          </a:p>
          <a:p>
            <a:pPr marL="0" indent="0">
              <a:buNone/>
            </a:pPr>
            <a:endParaRPr lang="es-UY" altLang="es-UY" sz="2200" dirty="0"/>
          </a:p>
          <a:p>
            <a:pPr marL="0" indent="0">
              <a:buNone/>
            </a:pPr>
            <a:r>
              <a:rPr lang="es-UY" altLang="es-UY" sz="2200" dirty="0" smtClean="0"/>
              <a:t>También será de aplicación en procedimientos competitivos y compras directas por excepción.</a:t>
            </a:r>
            <a:endParaRPr lang="es-UY" altLang="es-UY" sz="2200" dirty="0"/>
          </a:p>
        </p:txBody>
      </p:sp>
    </p:spTree>
    <p:extLst>
      <p:ext uri="{BB962C8B-B14F-4D97-AF65-F5344CB8AC3E}">
        <p14:creationId xmlns:p14="http://schemas.microsoft.com/office/powerpoint/2010/main" val="3354868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s-UY" sz="2800" b="1" dirty="0" smtClean="0"/>
              <a:t/>
            </a:r>
            <a:br>
              <a:rPr lang="en-US" altLang="es-UY" sz="2800" b="1" dirty="0" smtClean="0"/>
            </a:br>
            <a:endParaRPr lang="es-UY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92404"/>
            <a:ext cx="7886700" cy="57198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UY" dirty="0" smtClean="0"/>
          </a:p>
          <a:p>
            <a:pPr marL="0" indent="0" algn="ctr">
              <a:buNone/>
            </a:pPr>
            <a:r>
              <a:rPr lang="es-ES" sz="2200" b="1" dirty="0" smtClean="0"/>
              <a:t>Cálculo </a:t>
            </a:r>
            <a:r>
              <a:rPr lang="es-ES" sz="2200" b="1" dirty="0"/>
              <a:t>del </a:t>
            </a:r>
            <a:r>
              <a:rPr lang="es-ES" sz="2200" b="1" dirty="0" smtClean="0"/>
              <a:t>precio comparativo:</a:t>
            </a:r>
            <a:endParaRPr lang="es-ES" sz="2200" b="1" dirty="0"/>
          </a:p>
          <a:p>
            <a:pPr marL="0" indent="0">
              <a:buNone/>
            </a:pPr>
            <a:endParaRPr lang="es-ES" sz="2200" dirty="0"/>
          </a:p>
          <a:p>
            <a:pPr marL="0" indent="0">
              <a:buNone/>
            </a:pPr>
            <a:endParaRPr lang="es-ES" sz="2200" dirty="0" smtClean="0"/>
          </a:p>
          <a:p>
            <a:pPr marL="0" indent="0">
              <a:buNone/>
            </a:pPr>
            <a:endParaRPr lang="es-ES" sz="2200" dirty="0" smtClean="0"/>
          </a:p>
          <a:p>
            <a:pPr marL="0" indent="0">
              <a:lnSpc>
                <a:spcPct val="0"/>
              </a:lnSpc>
              <a:buNone/>
            </a:pPr>
            <a:r>
              <a:rPr lang="es-ES" sz="2200" dirty="0" smtClean="0"/>
              <a:t>Donde:</a:t>
            </a:r>
          </a:p>
          <a:p>
            <a:pPr marL="0" indent="0">
              <a:lnSpc>
                <a:spcPct val="0"/>
              </a:lnSpc>
              <a:buNone/>
            </a:pPr>
            <a:endParaRPr lang="es-ES" sz="2200" dirty="0"/>
          </a:p>
          <a:p>
            <a:pPr marL="0" indent="0">
              <a:buNone/>
            </a:pPr>
            <a:r>
              <a:rPr lang="es-ES" sz="2200" dirty="0"/>
              <a:t>PCN = precio comparativo del producto nacional </a:t>
            </a:r>
            <a:r>
              <a:rPr lang="es-ES" sz="2200" b="1" dirty="0"/>
              <a:t>con la aplicación de la preferencia a la industria nacional </a:t>
            </a:r>
          </a:p>
          <a:p>
            <a:pPr marL="0" indent="0">
              <a:buNone/>
            </a:pPr>
            <a:r>
              <a:rPr lang="es-ES" sz="2200" dirty="0"/>
              <a:t>PN = precio del producto nacional </a:t>
            </a:r>
            <a:r>
              <a:rPr lang="es-ES" sz="2200" u="sng" dirty="0"/>
              <a:t>puesto en almacenes del comprador. </a:t>
            </a:r>
          </a:p>
          <a:p>
            <a:pPr marL="0" indent="0">
              <a:buNone/>
            </a:pPr>
            <a:endParaRPr lang="es-ES" sz="2200" dirty="0"/>
          </a:p>
          <a:p>
            <a:pPr marL="0" indent="0">
              <a:lnSpc>
                <a:spcPct val="0"/>
              </a:lnSpc>
              <a:buNone/>
            </a:pPr>
            <a:endParaRPr lang="es-ES" sz="2200" dirty="0"/>
          </a:p>
          <a:p>
            <a:pPr marL="0" indent="0">
              <a:buNone/>
            </a:pPr>
            <a:endParaRPr lang="es-UY" altLang="es-UY" sz="2200" u="sng" dirty="0" smtClean="0"/>
          </a:p>
          <a:p>
            <a:pPr marL="0" indent="0">
              <a:buNone/>
            </a:pPr>
            <a:endParaRPr lang="es-UY" altLang="es-UY" sz="2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5088" y="1160736"/>
            <a:ext cx="541972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484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s-UY" sz="2800" b="1" dirty="0" smtClean="0"/>
              <a:t/>
            </a:r>
            <a:br>
              <a:rPr lang="en-US" altLang="es-UY" sz="2800" b="1" dirty="0" smtClean="0"/>
            </a:br>
            <a:endParaRPr lang="es-UY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92404"/>
            <a:ext cx="7886700" cy="5719817"/>
          </a:xfrm>
        </p:spPr>
        <p:txBody>
          <a:bodyPr>
            <a:normAutofit/>
          </a:bodyPr>
          <a:lstStyle/>
          <a:p>
            <a:endParaRPr lang="es-UY" dirty="0"/>
          </a:p>
          <a:p>
            <a:pPr marL="0" indent="0">
              <a:buNone/>
            </a:pPr>
            <a:endParaRPr lang="es-UY" altLang="es-UY" sz="2200" u="sng" dirty="0" smtClean="0"/>
          </a:p>
          <a:p>
            <a:pPr marL="0" indent="0">
              <a:buNone/>
            </a:pPr>
            <a:endParaRPr lang="es-UY" altLang="es-UY" sz="22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83689"/>
              </p:ext>
            </p:extLst>
          </p:nvPr>
        </p:nvGraphicFramePr>
        <p:xfrm>
          <a:off x="628650" y="3526154"/>
          <a:ext cx="7768722" cy="1428750"/>
        </p:xfrm>
        <a:graphic>
          <a:graphicData uri="http://schemas.openxmlformats.org/drawingml/2006/table">
            <a:tbl>
              <a:tblPr/>
              <a:tblGrid>
                <a:gridCol w="1238614">
                  <a:extLst>
                    <a:ext uri="{9D8B030D-6E8A-4147-A177-3AD203B41FA5}">
                      <a16:colId xmlns:a16="http://schemas.microsoft.com/office/drawing/2014/main" val="3829958593"/>
                    </a:ext>
                  </a:extLst>
                </a:gridCol>
                <a:gridCol w="1230188">
                  <a:extLst>
                    <a:ext uri="{9D8B030D-6E8A-4147-A177-3AD203B41FA5}">
                      <a16:colId xmlns:a16="http://schemas.microsoft.com/office/drawing/2014/main" val="582404618"/>
                    </a:ext>
                  </a:extLst>
                </a:gridCol>
                <a:gridCol w="1242928">
                  <a:extLst>
                    <a:ext uri="{9D8B030D-6E8A-4147-A177-3AD203B41FA5}">
                      <a16:colId xmlns:a16="http://schemas.microsoft.com/office/drawing/2014/main" val="2353077828"/>
                    </a:ext>
                  </a:extLst>
                </a:gridCol>
                <a:gridCol w="4056992">
                  <a:extLst>
                    <a:ext uri="{9D8B030D-6E8A-4147-A177-3AD203B41FA5}">
                      <a16:colId xmlns:a16="http://schemas.microsoft.com/office/drawing/2014/main" val="3223550891"/>
                    </a:ext>
                  </a:extLst>
                </a:gridCol>
              </a:tblGrid>
              <a:tr h="490719">
                <a:tc>
                  <a:txBody>
                    <a:bodyPr/>
                    <a:lstStyle/>
                    <a:p>
                      <a:r>
                        <a:rPr lang="es-UY" dirty="0">
                          <a:effectLst/>
                        </a:rPr>
                        <a:t/>
                      </a:r>
                      <a:br>
                        <a:rPr lang="es-UY" dirty="0">
                          <a:effectLst/>
                        </a:rPr>
                      </a:br>
                      <a:endParaRPr lang="es-UY" dirty="0">
                        <a:effectLst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s-UY" dirty="0">
                          <a:solidFill>
                            <a:srgbClr val="FFFFFF"/>
                          </a:solidFill>
                          <a:effectLst/>
                        </a:rPr>
                        <a:t>Oferta no nacional</a:t>
                      </a:r>
                      <a:endParaRPr lang="es-UY" dirty="0">
                        <a:effectLst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s-UY">
                          <a:solidFill>
                            <a:srgbClr val="FFFFFF"/>
                          </a:solidFill>
                          <a:effectLst/>
                        </a:rPr>
                        <a:t>Oferta nacional</a:t>
                      </a:r>
                      <a:endParaRPr lang="es-UY">
                        <a:effectLst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base"/>
                      <a:r>
                        <a:rPr lang="es-ES" dirty="0">
                          <a:effectLst/>
                        </a:rPr>
                        <a:t>  *Valor de comparación de oferta nacional = 100 - (100*0,08) = 92</a:t>
                      </a:r>
                    </a:p>
                  </a:txBody>
                  <a:tcPr marL="9525" marR="9525" marT="9525" marB="952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4289258"/>
                  </a:ext>
                </a:extLst>
              </a:tr>
              <a:tr h="253593">
                <a:tc>
                  <a:txBody>
                    <a:bodyPr/>
                    <a:lstStyle/>
                    <a:p>
                      <a:pPr algn="l" fontAlgn="base"/>
                      <a:r>
                        <a:rPr lang="es-UY">
                          <a:effectLst/>
                        </a:rPr>
                        <a:t>Precio real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s-UY" dirty="0">
                          <a:effectLst/>
                        </a:rPr>
                        <a:t>95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s-UY" dirty="0" smtClean="0">
                          <a:effectLst/>
                        </a:rPr>
                        <a:t>100</a:t>
                      </a:r>
                      <a:endParaRPr lang="es-UY" dirty="0">
                        <a:effectLst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419382"/>
                  </a:ext>
                </a:extLst>
              </a:tr>
              <a:tr h="490719">
                <a:tc>
                  <a:txBody>
                    <a:bodyPr/>
                    <a:lstStyle/>
                    <a:p>
                      <a:pPr algn="l" fontAlgn="base"/>
                      <a:r>
                        <a:rPr lang="es-UY">
                          <a:effectLst/>
                        </a:rPr>
                        <a:t>Valor de comparación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s-UY" dirty="0">
                          <a:effectLst/>
                        </a:rPr>
                        <a:t>95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s-UY" dirty="0">
                          <a:effectLst/>
                        </a:rPr>
                        <a:t>92*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611575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643102" y="952025"/>
            <a:ext cx="787224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dirty="0" smtClean="0"/>
              <a:t>Ejemplo: </a:t>
            </a:r>
            <a:r>
              <a:rPr lang="es-ES" sz="2200" u="sng" dirty="0"/>
              <a:t>Oferta de un B</a:t>
            </a:r>
            <a:r>
              <a:rPr lang="es-ES" sz="2200" u="sng" dirty="0" smtClean="0"/>
              <a:t>ien</a:t>
            </a:r>
          </a:p>
          <a:p>
            <a:endParaRPr lang="es-ES" sz="2200" u="sng" dirty="0"/>
          </a:p>
          <a:p>
            <a:r>
              <a:rPr lang="es-ES" sz="2200" dirty="0"/>
              <a:t>Suponemos que recibimos una oferta que no califica como nacional de $U95 y una oferta 100% nacional de $U 100.-</a:t>
            </a:r>
          </a:p>
          <a:p>
            <a:r>
              <a:rPr lang="es-UY" altLang="es-UY" sz="2200" dirty="0">
                <a:solidFill>
                  <a:srgbClr val="000000"/>
                </a:solidFill>
                <a:cs typeface="Arial" panose="020B0604020202020204" pitchFamily="34" charset="0"/>
              </a:rPr>
              <a:t>A la hora de comparar las ofertas, </a:t>
            </a:r>
            <a:r>
              <a:rPr lang="es-UY" altLang="es-UY" sz="2200" u="sng" dirty="0">
                <a:solidFill>
                  <a:srgbClr val="000000"/>
                </a:solidFill>
                <a:cs typeface="Arial" panose="020B0604020202020204" pitchFamily="34" charset="0"/>
              </a:rPr>
              <a:t>y solamente a modo comparativo</a:t>
            </a:r>
            <a:r>
              <a:rPr lang="es-UY" altLang="es-UY" sz="2200" dirty="0">
                <a:solidFill>
                  <a:srgbClr val="000000"/>
                </a:solidFill>
                <a:cs typeface="Arial" panose="020B0604020202020204" pitchFamily="34" charset="0"/>
              </a:rPr>
              <a:t>, a la oferta nacional se le descuenta un 8</a:t>
            </a:r>
            <a:r>
              <a:rPr lang="es-UY" altLang="es-UY" sz="2200" dirty="0" smtClean="0">
                <a:solidFill>
                  <a:srgbClr val="000000"/>
                </a:solidFill>
                <a:cs typeface="Arial" panose="020B0604020202020204" pitchFamily="34" charset="0"/>
              </a:rPr>
              <a:t>%.</a:t>
            </a:r>
            <a:endParaRPr lang="es-UY" altLang="es-UY" sz="2200" dirty="0"/>
          </a:p>
        </p:txBody>
      </p:sp>
    </p:spTree>
    <p:extLst>
      <p:ext uri="{BB962C8B-B14F-4D97-AF65-F5344CB8AC3E}">
        <p14:creationId xmlns:p14="http://schemas.microsoft.com/office/powerpoint/2010/main" val="2518960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s-UY" sz="2800" b="1" dirty="0" smtClean="0"/>
              <a:t/>
            </a:r>
            <a:br>
              <a:rPr lang="en-US" altLang="es-UY" sz="2800" b="1" dirty="0" smtClean="0"/>
            </a:br>
            <a:endParaRPr lang="es-UY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92404"/>
            <a:ext cx="7886700" cy="5719817"/>
          </a:xfrm>
        </p:spPr>
        <p:txBody>
          <a:bodyPr>
            <a:normAutofit/>
          </a:bodyPr>
          <a:lstStyle/>
          <a:p>
            <a:endParaRPr lang="es-UY" dirty="0"/>
          </a:p>
          <a:p>
            <a:pPr marL="0" indent="0">
              <a:buNone/>
            </a:pPr>
            <a:endParaRPr lang="es-UY" altLang="es-UY" sz="2200" u="sng" dirty="0" smtClean="0"/>
          </a:p>
          <a:p>
            <a:pPr marL="0" indent="0">
              <a:buNone/>
            </a:pPr>
            <a:endParaRPr lang="es-UY" altLang="es-UY" sz="22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749187"/>
              </p:ext>
            </p:extLst>
          </p:nvPr>
        </p:nvGraphicFramePr>
        <p:xfrm>
          <a:off x="628650" y="3963028"/>
          <a:ext cx="7768722" cy="1428750"/>
        </p:xfrm>
        <a:graphic>
          <a:graphicData uri="http://schemas.openxmlformats.org/drawingml/2006/table">
            <a:tbl>
              <a:tblPr/>
              <a:tblGrid>
                <a:gridCol w="1238614">
                  <a:extLst>
                    <a:ext uri="{9D8B030D-6E8A-4147-A177-3AD203B41FA5}">
                      <a16:colId xmlns:a16="http://schemas.microsoft.com/office/drawing/2014/main" val="3829958593"/>
                    </a:ext>
                  </a:extLst>
                </a:gridCol>
                <a:gridCol w="1230188">
                  <a:extLst>
                    <a:ext uri="{9D8B030D-6E8A-4147-A177-3AD203B41FA5}">
                      <a16:colId xmlns:a16="http://schemas.microsoft.com/office/drawing/2014/main" val="582404618"/>
                    </a:ext>
                  </a:extLst>
                </a:gridCol>
                <a:gridCol w="1242928">
                  <a:extLst>
                    <a:ext uri="{9D8B030D-6E8A-4147-A177-3AD203B41FA5}">
                      <a16:colId xmlns:a16="http://schemas.microsoft.com/office/drawing/2014/main" val="2353077828"/>
                    </a:ext>
                  </a:extLst>
                </a:gridCol>
                <a:gridCol w="4056992">
                  <a:extLst>
                    <a:ext uri="{9D8B030D-6E8A-4147-A177-3AD203B41FA5}">
                      <a16:colId xmlns:a16="http://schemas.microsoft.com/office/drawing/2014/main" val="3223550891"/>
                    </a:ext>
                  </a:extLst>
                </a:gridCol>
              </a:tblGrid>
              <a:tr h="490719">
                <a:tc>
                  <a:txBody>
                    <a:bodyPr/>
                    <a:lstStyle/>
                    <a:p>
                      <a:r>
                        <a:rPr lang="es-UY" dirty="0">
                          <a:effectLst/>
                        </a:rPr>
                        <a:t/>
                      </a:r>
                      <a:br>
                        <a:rPr lang="es-UY" dirty="0">
                          <a:effectLst/>
                        </a:rPr>
                      </a:br>
                      <a:endParaRPr lang="es-UY" dirty="0">
                        <a:effectLst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s-UY" dirty="0">
                          <a:solidFill>
                            <a:srgbClr val="FFFFFF"/>
                          </a:solidFill>
                          <a:effectLst/>
                        </a:rPr>
                        <a:t>Oferta no nacional</a:t>
                      </a:r>
                      <a:endParaRPr lang="es-UY" dirty="0">
                        <a:effectLst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s-UY" dirty="0">
                          <a:solidFill>
                            <a:srgbClr val="FFFFFF"/>
                          </a:solidFill>
                          <a:effectLst/>
                        </a:rPr>
                        <a:t>Oferta nacional</a:t>
                      </a:r>
                      <a:endParaRPr lang="es-UY" dirty="0">
                        <a:effectLst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base"/>
                      <a:r>
                        <a:rPr lang="es-ES" dirty="0">
                          <a:effectLst/>
                        </a:rPr>
                        <a:t>  *Valor de comparación de oferta nacional = </a:t>
                      </a:r>
                      <a:r>
                        <a:rPr lang="es-UY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100 - 100*((1 - 0,3)*0,08) = 94,4</a:t>
                      </a:r>
                      <a:endParaRPr lang="es-ES" dirty="0">
                        <a:effectLst/>
                      </a:endParaRPr>
                    </a:p>
                  </a:txBody>
                  <a:tcPr marL="9525" marR="9525" marT="9525" marB="952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4289258"/>
                  </a:ext>
                </a:extLst>
              </a:tr>
              <a:tr h="253593">
                <a:tc>
                  <a:txBody>
                    <a:bodyPr/>
                    <a:lstStyle/>
                    <a:p>
                      <a:pPr algn="l" fontAlgn="base"/>
                      <a:r>
                        <a:rPr lang="es-UY">
                          <a:effectLst/>
                        </a:rPr>
                        <a:t>Precio real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s-UY" dirty="0">
                          <a:effectLst/>
                        </a:rPr>
                        <a:t>95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s-UY" dirty="0" smtClean="0">
                          <a:effectLst/>
                        </a:rPr>
                        <a:t>100</a:t>
                      </a:r>
                      <a:endParaRPr lang="es-UY" dirty="0">
                        <a:effectLst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419382"/>
                  </a:ext>
                </a:extLst>
              </a:tr>
              <a:tr h="490719">
                <a:tc>
                  <a:txBody>
                    <a:bodyPr/>
                    <a:lstStyle/>
                    <a:p>
                      <a:pPr algn="l" fontAlgn="base"/>
                      <a:r>
                        <a:rPr lang="es-UY">
                          <a:effectLst/>
                        </a:rPr>
                        <a:t>Valor de comparación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s-UY" dirty="0">
                          <a:effectLst/>
                        </a:rPr>
                        <a:t>95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s-UY" dirty="0" smtClean="0">
                          <a:effectLst/>
                        </a:rPr>
                        <a:t>94,4*</a:t>
                      </a:r>
                      <a:endParaRPr lang="es-UY" dirty="0">
                        <a:effectLst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611575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643102" y="563027"/>
            <a:ext cx="78722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dirty="0" smtClean="0"/>
              <a:t>Ejemplo: </a:t>
            </a:r>
            <a:r>
              <a:rPr lang="es-ES" sz="2200" u="sng" dirty="0"/>
              <a:t>Oferta de un S</a:t>
            </a:r>
            <a:r>
              <a:rPr lang="es-ES" sz="2200" u="sng" dirty="0" smtClean="0"/>
              <a:t>ervicio</a:t>
            </a:r>
          </a:p>
          <a:p>
            <a:endParaRPr lang="es-ES" sz="2200" u="sng" dirty="0"/>
          </a:p>
          <a:p>
            <a:pPr fontAlgn="base"/>
            <a:r>
              <a:rPr lang="es-ES" sz="2200" dirty="0"/>
              <a:t>Suponemos que </a:t>
            </a:r>
            <a:r>
              <a:rPr lang="es-ES" sz="2200" dirty="0" smtClean="0"/>
              <a:t>recibimos una </a:t>
            </a:r>
            <a:r>
              <a:rPr lang="es-ES" sz="2200" dirty="0"/>
              <a:t>oferta que no califica como nacional de $</a:t>
            </a:r>
            <a:r>
              <a:rPr lang="es-ES" sz="2200" dirty="0" smtClean="0"/>
              <a:t>95 y </a:t>
            </a:r>
            <a:r>
              <a:rPr lang="es-ES" sz="2200" dirty="0"/>
              <a:t>una oferta nacional de $100, pero que utilizan bienes no nacionales en un 30%</a:t>
            </a:r>
          </a:p>
          <a:p>
            <a:pPr fontAlgn="base"/>
            <a:endParaRPr lang="es-ES" sz="2200" dirty="0"/>
          </a:p>
          <a:p>
            <a:pPr fontAlgn="base"/>
            <a:r>
              <a:rPr lang="es-ES" sz="2200" dirty="0"/>
              <a:t>A la hora de comparar las ofertas, y solamente a modo comparativo, a la oferta nacional se le descuenta un 8% pero del 70% de la oferta, que es la parte pura nacional.</a:t>
            </a:r>
          </a:p>
        </p:txBody>
      </p:sp>
    </p:spTree>
    <p:extLst>
      <p:ext uri="{BB962C8B-B14F-4D97-AF65-F5344CB8AC3E}">
        <p14:creationId xmlns:p14="http://schemas.microsoft.com/office/powerpoint/2010/main" val="2020664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s-UY" sz="2800" b="1" dirty="0" smtClean="0"/>
              <a:t/>
            </a:r>
            <a:br>
              <a:rPr lang="en-US" altLang="es-UY" sz="2800" b="1" dirty="0" smtClean="0"/>
            </a:br>
            <a:endParaRPr lang="es-UY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92404"/>
            <a:ext cx="7886700" cy="5719817"/>
          </a:xfrm>
        </p:spPr>
        <p:txBody>
          <a:bodyPr>
            <a:normAutofit/>
          </a:bodyPr>
          <a:lstStyle/>
          <a:p>
            <a:endParaRPr lang="es-UY" dirty="0"/>
          </a:p>
          <a:p>
            <a:pPr marL="0" indent="0">
              <a:buNone/>
            </a:pPr>
            <a:endParaRPr lang="es-UY" altLang="es-UY" sz="2200" u="sng" dirty="0" smtClean="0"/>
          </a:p>
          <a:p>
            <a:pPr marL="0" indent="0">
              <a:buNone/>
            </a:pPr>
            <a:endParaRPr lang="es-UY" altLang="es-UY" sz="22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815154"/>
              </p:ext>
            </p:extLst>
          </p:nvPr>
        </p:nvGraphicFramePr>
        <p:xfrm>
          <a:off x="687639" y="3645638"/>
          <a:ext cx="8278474" cy="1428750"/>
        </p:xfrm>
        <a:graphic>
          <a:graphicData uri="http://schemas.openxmlformats.org/drawingml/2006/table">
            <a:tbl>
              <a:tblPr/>
              <a:tblGrid>
                <a:gridCol w="1319887">
                  <a:extLst>
                    <a:ext uri="{9D8B030D-6E8A-4147-A177-3AD203B41FA5}">
                      <a16:colId xmlns:a16="http://schemas.microsoft.com/office/drawing/2014/main" val="3829958593"/>
                    </a:ext>
                  </a:extLst>
                </a:gridCol>
                <a:gridCol w="1310908">
                  <a:extLst>
                    <a:ext uri="{9D8B030D-6E8A-4147-A177-3AD203B41FA5}">
                      <a16:colId xmlns:a16="http://schemas.microsoft.com/office/drawing/2014/main" val="582404618"/>
                    </a:ext>
                  </a:extLst>
                </a:gridCol>
                <a:gridCol w="1324484">
                  <a:extLst>
                    <a:ext uri="{9D8B030D-6E8A-4147-A177-3AD203B41FA5}">
                      <a16:colId xmlns:a16="http://schemas.microsoft.com/office/drawing/2014/main" val="2353077828"/>
                    </a:ext>
                  </a:extLst>
                </a:gridCol>
                <a:gridCol w="4323195">
                  <a:extLst>
                    <a:ext uri="{9D8B030D-6E8A-4147-A177-3AD203B41FA5}">
                      <a16:colId xmlns:a16="http://schemas.microsoft.com/office/drawing/2014/main" val="3223550891"/>
                    </a:ext>
                  </a:extLst>
                </a:gridCol>
              </a:tblGrid>
              <a:tr h="490719">
                <a:tc>
                  <a:txBody>
                    <a:bodyPr/>
                    <a:lstStyle/>
                    <a:p>
                      <a:r>
                        <a:rPr lang="es-UY" dirty="0">
                          <a:effectLst/>
                        </a:rPr>
                        <a:t/>
                      </a:r>
                      <a:br>
                        <a:rPr lang="es-UY" dirty="0">
                          <a:effectLst/>
                        </a:rPr>
                      </a:br>
                      <a:endParaRPr lang="es-UY" dirty="0">
                        <a:effectLst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s-UY" dirty="0" smtClean="0">
                          <a:solidFill>
                            <a:srgbClr val="FFFFFF"/>
                          </a:solidFill>
                          <a:effectLst/>
                        </a:rPr>
                        <a:t>Primera Oferta</a:t>
                      </a:r>
                      <a:endParaRPr lang="es-UY" dirty="0">
                        <a:effectLst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s-UY" dirty="0" smtClean="0">
                          <a:solidFill>
                            <a:srgbClr val="FFFFFF"/>
                          </a:solidFill>
                          <a:effectLst/>
                        </a:rPr>
                        <a:t>Segunda Oferta</a:t>
                      </a:r>
                      <a:endParaRPr lang="es-UY" dirty="0">
                        <a:effectLst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base"/>
                      <a:r>
                        <a:rPr lang="es-ES" dirty="0">
                          <a:effectLst/>
                        </a:rPr>
                        <a:t>  </a:t>
                      </a:r>
                      <a:r>
                        <a:rPr lang="es-E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*Valor de comparación de oferta 1 = 1.000 - 1.000*(0,5*0,08) = 960</a:t>
                      </a:r>
                    </a:p>
                    <a:p>
                      <a:pPr algn="l" fontAlgn="base"/>
                      <a:endParaRPr lang="es-E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ase"/>
                      <a:r>
                        <a:rPr lang="es-E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**Valor de comparación de oferta 2 = 1.200 - 1.200*(0,9*0,08) = </a:t>
                      </a:r>
                      <a:r>
                        <a:rPr lang="es-E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1.113,6</a:t>
                      </a:r>
                      <a:endParaRPr lang="es-ES" dirty="0">
                        <a:effectLst/>
                      </a:endParaRPr>
                    </a:p>
                  </a:txBody>
                  <a:tcPr marL="9525" marR="9525" marT="9525" marB="952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4289258"/>
                  </a:ext>
                </a:extLst>
              </a:tr>
              <a:tr h="253593">
                <a:tc>
                  <a:txBody>
                    <a:bodyPr/>
                    <a:lstStyle/>
                    <a:p>
                      <a:pPr algn="l" fontAlgn="base"/>
                      <a:r>
                        <a:rPr lang="es-UY">
                          <a:effectLst/>
                        </a:rPr>
                        <a:t>Precio real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s-UY" dirty="0" smtClean="0">
                          <a:effectLst/>
                        </a:rPr>
                        <a:t>1.000</a:t>
                      </a:r>
                      <a:endParaRPr lang="es-UY" dirty="0">
                        <a:effectLst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s-UY" dirty="0" smtClean="0">
                          <a:effectLst/>
                        </a:rPr>
                        <a:t>1.200</a:t>
                      </a:r>
                      <a:endParaRPr lang="es-UY" dirty="0">
                        <a:effectLst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419382"/>
                  </a:ext>
                </a:extLst>
              </a:tr>
              <a:tr h="490719">
                <a:tc>
                  <a:txBody>
                    <a:bodyPr/>
                    <a:lstStyle/>
                    <a:p>
                      <a:pPr algn="l" fontAlgn="base"/>
                      <a:r>
                        <a:rPr lang="es-UY">
                          <a:effectLst/>
                        </a:rPr>
                        <a:t>Valor de comparación</a:t>
                      </a: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s-UY" dirty="0" smtClean="0">
                          <a:effectLst/>
                        </a:rPr>
                        <a:t>960*</a:t>
                      </a:r>
                      <a:endParaRPr lang="es-UY" dirty="0">
                        <a:effectLst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s-UY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1.113,6**</a:t>
                      </a:r>
                      <a:endParaRPr lang="es-UY" dirty="0">
                        <a:effectLst/>
                      </a:endParaRPr>
                    </a:p>
                  </a:txBody>
                  <a:tcPr marL="9525" marR="9525" marT="9525" marB="9525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611575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687639" y="365126"/>
            <a:ext cx="787224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dirty="0" smtClean="0"/>
              <a:t>Ejemplo: </a:t>
            </a:r>
            <a:r>
              <a:rPr lang="es-ES" sz="2200" u="sng" dirty="0"/>
              <a:t>Oferta de </a:t>
            </a:r>
            <a:r>
              <a:rPr lang="es-ES" sz="2200" u="sng" dirty="0" smtClean="0"/>
              <a:t>una Obra Pública</a:t>
            </a:r>
          </a:p>
          <a:p>
            <a:endParaRPr lang="es-ES" sz="2200" u="sng" dirty="0"/>
          </a:p>
          <a:p>
            <a:pPr fontAlgn="base"/>
            <a:r>
              <a:rPr lang="es-ES" sz="2200" dirty="0"/>
              <a:t>Suponemos que </a:t>
            </a:r>
            <a:r>
              <a:rPr lang="es-ES" sz="2200" dirty="0" smtClean="0"/>
              <a:t>recibimos una </a:t>
            </a:r>
            <a:r>
              <a:rPr lang="es-ES" sz="2200" dirty="0"/>
              <a:t>oferta de $1.000, con un componente nacional del </a:t>
            </a:r>
            <a:r>
              <a:rPr lang="es-ES" sz="2200" dirty="0" smtClean="0"/>
              <a:t>50% y una </a:t>
            </a:r>
            <a:r>
              <a:rPr lang="es-ES" sz="2200" dirty="0"/>
              <a:t>oferta de $1.200, con un componente nacional del 90%</a:t>
            </a:r>
          </a:p>
          <a:p>
            <a:pPr fontAlgn="base"/>
            <a:r>
              <a:rPr lang="es-ES" sz="2200" dirty="0"/>
              <a:t/>
            </a:r>
            <a:br>
              <a:rPr lang="es-ES" sz="2200" dirty="0"/>
            </a:br>
            <a:r>
              <a:rPr lang="es-ES" sz="2200" dirty="0" smtClean="0"/>
              <a:t>A </a:t>
            </a:r>
            <a:r>
              <a:rPr lang="es-ES" sz="2200" dirty="0"/>
              <a:t>la hora de comparar las ofertas, y solamente a modo comparativo, a las ofertas se le descuenta un 8% de la parte pura nacional.</a:t>
            </a:r>
          </a:p>
          <a:p>
            <a:r>
              <a:rPr lang="es-ES" sz="2200" dirty="0"/>
              <a:t/>
            </a:r>
            <a:br>
              <a:rPr lang="es-ES" sz="2200" dirty="0"/>
            </a:br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34609659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11318</TotalTime>
  <Words>995</Words>
  <Application>Microsoft Office PowerPoint</Application>
  <PresentationFormat>Presentación en pantalla (4:3)</PresentationFormat>
  <Paragraphs>164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Open Sans</vt:lpstr>
      <vt:lpstr>Wingdings</vt:lpstr>
      <vt:lpstr>Tema de Office</vt:lpstr>
      <vt:lpstr>Preferencia a la Industria Nacional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Lucas Malcuori</dc:creator>
  <cp:lastModifiedBy>Valeria Pintos</cp:lastModifiedBy>
  <cp:revision>67</cp:revision>
  <cp:lastPrinted>2021-08-09T20:17:29Z</cp:lastPrinted>
  <dcterms:created xsi:type="dcterms:W3CDTF">2020-04-03T17:42:37Z</dcterms:created>
  <dcterms:modified xsi:type="dcterms:W3CDTF">2021-08-10T16:31:30Z</dcterms:modified>
</cp:coreProperties>
</file>