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1" r:id="rId7"/>
    <p:sldId id="263" r:id="rId8"/>
    <p:sldId id="262" r:id="rId9"/>
    <p:sldId id="264" r:id="rId10"/>
    <p:sldId id="266" r:id="rId11"/>
    <p:sldId id="258" r:id="rId12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18/4/2023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5202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18/4/2023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8252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18/4/2023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861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18/4/2023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0974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18/4/2023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80772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18/4/2023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2892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18/4/2023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6561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18/4/2023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8111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18/4/2023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17826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18/4/2023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0927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B1521-F117-4585-8D3F-18CDB4C5F6F2}" type="datetimeFigureOut">
              <a:rPr lang="es-UY" smtClean="0"/>
              <a:t>18/4/2023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909591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B1521-F117-4585-8D3F-18CDB4C5F6F2}" type="datetimeFigureOut">
              <a:rPr lang="es-UY" smtClean="0"/>
              <a:t>18/4/2023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2B07A-7DD0-4415-B4E1-06C13785CC1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3240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onsultasdari@miem.gub.uy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ub.uy/tramites/compras-publicas-industria-farmaceutica-decreto-n-194014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rasestatales.gub.uy/ManualesDeUsuarios/manual-procedimiento-compras/TOCAF.html#59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mpo.com.uy/bases/decretos/194-2014" TargetMode="External"/><Relationship Id="rId4" Type="http://schemas.openxmlformats.org/officeDocument/2006/relationships/hyperlink" Target="https://www.impo.com.uy/bases/decretos/15-202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prasestatales.gub.uy/ManualesDeUsuarios/manual-procedimiento-compras/TOCAF.html#2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mpo.com.uy/bases/decretos/194-201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po.com.uy/bases/decretos/194-2014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u.com.uy/innovaportal/v/34726/20/innova.front/prioridad-a-la-industria-nacional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0367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UY" dirty="0" smtClean="0"/>
              <a:t>Subprograma de Contratación Pública para el Desarrollo de la Industria Farmacéutica</a:t>
            </a:r>
            <a:endParaRPr lang="es-UY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516438"/>
            <a:ext cx="9144000" cy="1655762"/>
          </a:xfrm>
        </p:spPr>
        <p:txBody>
          <a:bodyPr/>
          <a:lstStyle/>
          <a:p>
            <a:r>
              <a:rPr lang="es-UY" dirty="0" smtClean="0"/>
              <a:t>Agosto 2021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55134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UY" dirty="0"/>
              <a:t>Contacto</a:t>
            </a:r>
          </a:p>
          <a:p>
            <a:pPr marL="0" indent="0" algn="ctr">
              <a:buNone/>
            </a:pPr>
            <a:endParaRPr lang="es-UY" dirty="0"/>
          </a:p>
          <a:p>
            <a:pPr marL="0" indent="0" algn="ctr">
              <a:buNone/>
            </a:pPr>
            <a:r>
              <a:rPr lang="es-UY" dirty="0" smtClean="0">
                <a:hlinkClick r:id="rId3"/>
              </a:rPr>
              <a:t>consultasdari@miem.gub.uy</a:t>
            </a:r>
            <a:endParaRPr lang="es-UY" dirty="0"/>
          </a:p>
          <a:p>
            <a:pPr marL="0" indent="0" algn="ctr">
              <a:buNone/>
            </a:pPr>
            <a:r>
              <a:rPr lang="es-UY" dirty="0">
                <a:hlinkClick r:id="rId4"/>
              </a:rPr>
              <a:t>https://</a:t>
            </a:r>
            <a:r>
              <a:rPr lang="es-UY" dirty="0" smtClean="0">
                <a:hlinkClick r:id="rId4"/>
              </a:rPr>
              <a:t>www.gub.uy/tramites/compras-publicas-industria-farmaceutica-decreto-n-194014</a:t>
            </a:r>
            <a:endParaRPr lang="es-UY" dirty="0" smtClean="0"/>
          </a:p>
          <a:p>
            <a:pPr marL="0" indent="0" algn="ctr">
              <a:buNone/>
            </a:pP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973757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UY" dirty="0" smtClean="0"/>
          </a:p>
          <a:p>
            <a:pPr algn="ctr"/>
            <a:endParaRPr lang="es-UY" dirty="0"/>
          </a:p>
          <a:p>
            <a:pPr marL="0" indent="0" algn="ctr">
              <a:buNone/>
            </a:pPr>
            <a:endParaRPr lang="es-UY" sz="3200" dirty="0" smtClean="0"/>
          </a:p>
          <a:p>
            <a:pPr marL="0" indent="0" algn="ctr">
              <a:buNone/>
            </a:pPr>
            <a:r>
              <a:rPr lang="es-UY" sz="3200" dirty="0" smtClean="0"/>
              <a:t>Muchas gracias!</a:t>
            </a:r>
            <a:endParaRPr lang="es-UY" sz="3200" dirty="0"/>
          </a:p>
        </p:txBody>
      </p:sp>
    </p:spTree>
    <p:extLst>
      <p:ext uri="{BB962C8B-B14F-4D97-AF65-F5344CB8AC3E}">
        <p14:creationId xmlns:p14="http://schemas.microsoft.com/office/powerpoint/2010/main" val="974868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04801" y="338667"/>
            <a:ext cx="1070186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u="sng" dirty="0" smtClean="0"/>
              <a:t>Normativa</a:t>
            </a:r>
          </a:p>
          <a:p>
            <a:endParaRPr lang="es-UY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Programa de Contratación Pública para el Desarrollo: </a:t>
            </a:r>
            <a:r>
              <a:rPr lang="es-ES" dirty="0">
                <a:hlinkClick r:id="rId3"/>
              </a:rPr>
              <a:t>Art. 59º del </a:t>
            </a:r>
            <a:r>
              <a:rPr lang="es-ES" dirty="0" smtClean="0">
                <a:hlinkClick r:id="rId3"/>
              </a:rPr>
              <a:t>TOCAF</a:t>
            </a:r>
            <a:endParaRPr lang="es-ES" dirty="0" smtClean="0"/>
          </a:p>
          <a:p>
            <a:r>
              <a:rPr lang="es-ES" dirty="0"/>
              <a:t>Son regímenes y procedimientos de contratación especiales, que promueven el desarrollo de proveedores nacionales, </a:t>
            </a:r>
            <a:r>
              <a:rPr lang="es-ES" dirty="0" smtClean="0"/>
              <a:t>y </a:t>
            </a:r>
            <a:r>
              <a:rPr lang="es-ES" dirty="0"/>
              <a:t>que </a:t>
            </a:r>
            <a:r>
              <a:rPr lang="es-ES" dirty="0" smtClean="0"/>
              <a:t>estimulan </a:t>
            </a:r>
            <a:r>
              <a:rPr lang="es-ES" dirty="0"/>
              <a:t>el desarrollo científico-tecnológico y la innovación.</a:t>
            </a:r>
            <a:endParaRPr lang="es-UY" dirty="0">
              <a:hlinkClick r:id="rId4"/>
            </a:endParaRPr>
          </a:p>
          <a:p>
            <a:endParaRPr lang="es-UY" dirty="0">
              <a:hlinkClick r:id="rId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 smtClean="0"/>
              <a:t>Subprograma: </a:t>
            </a:r>
            <a:r>
              <a:rPr lang="es-UY" dirty="0" smtClean="0">
                <a:hlinkClick r:id="rId5"/>
              </a:rPr>
              <a:t>Decreto 194/014</a:t>
            </a:r>
            <a:endParaRPr lang="es-UY" dirty="0" smtClean="0"/>
          </a:p>
          <a:p>
            <a:endParaRPr lang="es-UY" dirty="0"/>
          </a:p>
          <a:p>
            <a:endParaRPr lang="es-UY" dirty="0"/>
          </a:p>
          <a:p>
            <a:r>
              <a:rPr lang="es-UY" u="sng" dirty="0" smtClean="0"/>
              <a:t>Beneficiarios</a:t>
            </a:r>
          </a:p>
          <a:p>
            <a:endParaRPr lang="es-UY" u="sng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/>
              <a:t>Industrias del sector farmacéutico con bienes de su producción, así como servicios prestados o ejecutados directamente por ellas, que califiquen como nacionales</a:t>
            </a:r>
            <a:r>
              <a:rPr lang="es-UY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 smtClean="0"/>
              <a:t>Se considera </a:t>
            </a:r>
            <a:r>
              <a:rPr lang="es-UY" dirty="0"/>
              <a:t>industria farmacéutica</a:t>
            </a:r>
            <a:r>
              <a:rPr lang="es-UY" dirty="0" smtClean="0"/>
              <a:t>:</a:t>
            </a:r>
          </a:p>
          <a:p>
            <a:pPr marL="342900" indent="-342900">
              <a:buFont typeface="+mj-lt"/>
              <a:buAutoNum type="alphaLcParenR"/>
            </a:pPr>
            <a:r>
              <a:rPr lang="es-UY" dirty="0" smtClean="0"/>
              <a:t>a </a:t>
            </a:r>
            <a:r>
              <a:rPr lang="es-UY" dirty="0"/>
              <a:t>los laboratorios farmacéuticos para uso humano incluyendo a fabricantes de especialidades farmacéuticas, las cuales pueden ser en base a </a:t>
            </a:r>
            <a:r>
              <a:rPr lang="es-UY" dirty="0" smtClean="0"/>
              <a:t>principios activos </a:t>
            </a:r>
            <a:r>
              <a:rPr lang="es-UY" dirty="0"/>
              <a:t>de origen químico o resultados de aplicaciones </a:t>
            </a:r>
            <a:r>
              <a:rPr lang="es-UY" dirty="0" smtClean="0"/>
              <a:t>biotecnológicas</a:t>
            </a:r>
            <a:endParaRPr lang="es-UY" dirty="0"/>
          </a:p>
          <a:p>
            <a:pPr marL="342900" indent="-342900">
              <a:buFont typeface="+mj-lt"/>
              <a:buAutoNum type="alphaLcParenR"/>
            </a:pPr>
            <a:r>
              <a:rPr lang="es-UY" dirty="0" smtClean="0"/>
              <a:t>a </a:t>
            </a:r>
            <a:r>
              <a:rPr lang="es-UY" dirty="0"/>
              <a:t>los fabricantes de dispositivos de </a:t>
            </a:r>
            <a:r>
              <a:rPr lang="es-UY" dirty="0" smtClean="0"/>
              <a:t>diagnóstico </a:t>
            </a:r>
            <a:r>
              <a:rPr lang="es-UY" dirty="0"/>
              <a:t>productores de reactivos, soluciones, instrumentos analíticos y sistemas diseñados para usar en </a:t>
            </a:r>
            <a:r>
              <a:rPr lang="es-UY" dirty="0" smtClean="0"/>
              <a:t>el diagnóstico </a:t>
            </a:r>
            <a:r>
              <a:rPr lang="es-UY" dirty="0"/>
              <a:t>de enfermedades u otras condiciones.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UY" dirty="0"/>
          </a:p>
          <a:p>
            <a:endParaRPr lang="es-UY" u="sng" dirty="0" smtClean="0"/>
          </a:p>
          <a:p>
            <a:endParaRPr lang="es-UY" u="sng" dirty="0"/>
          </a:p>
          <a:p>
            <a:endParaRPr lang="es-UY" u="sng" dirty="0"/>
          </a:p>
        </p:txBody>
      </p:sp>
    </p:spTree>
    <p:extLst>
      <p:ext uri="{BB962C8B-B14F-4D97-AF65-F5344CB8AC3E}">
        <p14:creationId xmlns:p14="http://schemas.microsoft.com/office/powerpoint/2010/main" val="39653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254000"/>
            <a:ext cx="10515600" cy="596053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UY" u="sng" dirty="0"/>
              <a:t>Ámbito de Aplicación</a:t>
            </a:r>
          </a:p>
          <a:p>
            <a:r>
              <a:rPr lang="es-ES" dirty="0"/>
              <a:t>Los organismos mencionados en el </a:t>
            </a:r>
            <a:r>
              <a:rPr lang="es-ES" i="1" dirty="0">
                <a:hlinkClick r:id="rId3"/>
              </a:rPr>
              <a:t>artículo 2 del TOCAF</a:t>
            </a:r>
            <a:r>
              <a:rPr lang="es-ES" dirty="0"/>
              <a:t> y los organismos paraestatales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dirty="0"/>
              <a:t>Poderes del Estado,  El Tribunal de Cuentas, La Corte Electoral,  El Tribunal de lo Contencioso Administrativo, Los Gobiernos </a:t>
            </a:r>
            <a:r>
              <a:rPr lang="es-ES" dirty="0" smtClean="0"/>
              <a:t>Departamentales, los </a:t>
            </a:r>
            <a:r>
              <a:rPr lang="es-ES" dirty="0"/>
              <a:t>entes autónomos y los servicios descentralizados</a:t>
            </a:r>
            <a:r>
              <a:rPr lang="es-ES" dirty="0" smtClean="0"/>
              <a:t>.</a:t>
            </a:r>
            <a:endParaRPr lang="es-ES" dirty="0"/>
          </a:p>
          <a:p>
            <a:r>
              <a:rPr lang="es-ES" dirty="0"/>
              <a:t>En todos los procedimientos competitivos</a:t>
            </a:r>
          </a:p>
          <a:p>
            <a:endParaRPr lang="es-UY" dirty="0"/>
          </a:p>
          <a:p>
            <a:pPr marL="0" indent="0">
              <a:buNone/>
            </a:pPr>
            <a:r>
              <a:rPr lang="es-UY" u="sng" dirty="0"/>
              <a:t>Beneficio</a:t>
            </a:r>
          </a:p>
          <a:p>
            <a:r>
              <a:rPr lang="es-ES" dirty="0" smtClean="0"/>
              <a:t>Reserva </a:t>
            </a:r>
            <a:r>
              <a:rPr lang="es-ES" dirty="0"/>
              <a:t>de mercado </a:t>
            </a:r>
            <a:endParaRPr lang="es-ES" dirty="0" smtClean="0"/>
          </a:p>
          <a:p>
            <a:pPr marL="0" indent="0">
              <a:buNone/>
            </a:pPr>
            <a:r>
              <a:rPr lang="es-UY" dirty="0" smtClean="0"/>
              <a:t>Es un mecanismo </a:t>
            </a:r>
            <a:r>
              <a:rPr lang="es-UY" dirty="0"/>
              <a:t>de </a:t>
            </a:r>
            <a:r>
              <a:rPr lang="es-ES" dirty="0" smtClean="0"/>
              <a:t>acceso </a:t>
            </a:r>
            <a:r>
              <a:rPr lang="es-ES" dirty="0"/>
              <a:t>privilegiado para determinados proveedores u ofertas al mercado </a:t>
            </a:r>
            <a:r>
              <a:rPr lang="es-ES" dirty="0" smtClean="0"/>
              <a:t>público</a:t>
            </a:r>
          </a:p>
          <a:p>
            <a:pPr marL="0" indent="0">
              <a:buNone/>
            </a:pPr>
            <a:r>
              <a:rPr lang="es-ES" dirty="0" smtClean="0"/>
              <a:t>Carácter parcial: Establece un </a:t>
            </a:r>
            <a:r>
              <a:rPr lang="es-ES" dirty="0"/>
              <a:t>monto máximo a adjudicar a determinadas ofertas o proveedores, sujeto a un margen de precios, por fuera del cual se pasa a contratar una oferta no cubierta por la </a:t>
            </a:r>
            <a:r>
              <a:rPr lang="es-ES" dirty="0" smtClean="0"/>
              <a:t>reserva.</a:t>
            </a:r>
          </a:p>
          <a:p>
            <a:pPr marL="0" indent="0">
              <a:buNone/>
            </a:pPr>
            <a:r>
              <a:rPr lang="es-ES" dirty="0" smtClean="0"/>
              <a:t>Hay </a:t>
            </a:r>
            <a:r>
              <a:rPr lang="es-ES" dirty="0"/>
              <a:t>una medida de la comparación que opera en tanto se permite la participación de ofertas o proveedores no cubiertos. </a:t>
            </a:r>
            <a:endParaRPr lang="es-ES" dirty="0" smtClean="0"/>
          </a:p>
          <a:p>
            <a:pPr marL="0" indent="0">
              <a:buNone/>
            </a:pPr>
            <a:r>
              <a:rPr lang="es-ES" u="sng" dirty="0" smtClean="0"/>
              <a:t>Condiciones:</a:t>
            </a:r>
          </a:p>
          <a:p>
            <a:r>
              <a:rPr lang="es-ES" dirty="0" smtClean="0"/>
              <a:t>Aplica siempre </a:t>
            </a:r>
            <a:r>
              <a:rPr lang="es-ES" dirty="0"/>
              <a:t>que explícitamente lo invoquen en la oferta. </a:t>
            </a:r>
          </a:p>
          <a:p>
            <a:r>
              <a:rPr lang="es-ES" dirty="0" smtClean="0"/>
              <a:t>Hasta </a:t>
            </a:r>
            <a:r>
              <a:rPr lang="es-ES" dirty="0" smtClean="0"/>
              <a:t>el doble del </a:t>
            </a:r>
            <a:r>
              <a:rPr lang="es-ES" dirty="0"/>
              <a:t>monto </a:t>
            </a:r>
            <a:r>
              <a:rPr lang="es-ES" dirty="0" smtClean="0"/>
              <a:t>máximo fijado para </a:t>
            </a:r>
            <a:r>
              <a:rPr lang="es-ES" dirty="0"/>
              <a:t>la licitación abreviada común por ítem de cada llamado </a:t>
            </a:r>
            <a:r>
              <a:rPr lang="es-ES" dirty="0" smtClean="0"/>
              <a:t>(artículo </a:t>
            </a:r>
            <a:r>
              <a:rPr lang="es-ES" dirty="0"/>
              <a:t>8 del </a:t>
            </a:r>
            <a:r>
              <a:rPr lang="es-ES" i="1" dirty="0">
                <a:hlinkClick r:id="rId4"/>
              </a:rPr>
              <a:t>Decreto N° </a:t>
            </a:r>
            <a:r>
              <a:rPr lang="es-ES" i="1" dirty="0" smtClean="0">
                <a:hlinkClick r:id="rId4"/>
              </a:rPr>
              <a:t>194/014</a:t>
            </a:r>
            <a:r>
              <a:rPr lang="es-ES" i="1" dirty="0" smtClean="0"/>
              <a:t>)</a:t>
            </a:r>
            <a:r>
              <a:rPr lang="es-ES" dirty="0" smtClean="0"/>
              <a:t>.</a:t>
            </a:r>
            <a:endParaRPr lang="es-UY" dirty="0"/>
          </a:p>
          <a:p>
            <a:r>
              <a:rPr lang="es-ES" dirty="0" smtClean="0"/>
              <a:t>El </a:t>
            </a:r>
            <a:r>
              <a:rPr lang="es-ES" dirty="0"/>
              <a:t>precio comparativo de la oferta admisible que se ampara en el mecanismo </a:t>
            </a:r>
            <a:r>
              <a:rPr lang="es-ES" dirty="0" smtClean="0"/>
              <a:t>no puede superar en más de </a:t>
            </a:r>
            <a:r>
              <a:rPr lang="es-ES" dirty="0"/>
              <a:t>un 16% </a:t>
            </a:r>
            <a:r>
              <a:rPr lang="es-ES" dirty="0" smtClean="0"/>
              <a:t>al </a:t>
            </a:r>
            <a:r>
              <a:rPr lang="es-ES" dirty="0"/>
              <a:t>precio comparativo de la mejor oferta que se presenta por el total del ítem.</a:t>
            </a:r>
          </a:p>
          <a:p>
            <a:r>
              <a:rPr lang="es-UY" dirty="0" smtClean="0"/>
              <a:t> </a:t>
            </a:r>
            <a:r>
              <a:rPr lang="es-UY" dirty="0"/>
              <a:t>Las preferencias en precio dispuestas en los artículos 41 y 43 de la Ley N° 18.362 (PIN) no serán de aplicación a las ofertas que se amparan a este mecanismo de reserva de mercado</a:t>
            </a:r>
            <a:r>
              <a:rPr lang="es-UY" dirty="0" smtClean="0"/>
              <a:t>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89812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592667"/>
            <a:ext cx="10515600" cy="5584296"/>
          </a:xfrm>
        </p:spPr>
        <p:txBody>
          <a:bodyPr>
            <a:normAutofit/>
          </a:bodyPr>
          <a:lstStyle/>
          <a:p>
            <a:r>
              <a:rPr lang="es-UY" b="1" u="sng" dirty="0" smtClean="0"/>
              <a:t>Requisitos</a:t>
            </a:r>
            <a:r>
              <a:rPr lang="es-UY" u="sng" dirty="0" smtClean="0"/>
              <a:t>:</a:t>
            </a:r>
          </a:p>
          <a:p>
            <a:pPr marL="0" indent="0">
              <a:buNone/>
            </a:pPr>
            <a:r>
              <a:rPr lang="es-ES" sz="2400" i="1" dirty="0"/>
              <a:t>Art 59 TOCAF: En todos los casos se exigirán a productores y proveedores nacionales las contrapartidas que contribuyan a la sustentabilidad en el mediano plazo de las actividades estimuladas. </a:t>
            </a:r>
            <a:endParaRPr lang="es-UY" sz="2400" i="1" u="sng" dirty="0"/>
          </a:p>
          <a:p>
            <a:pPr marL="0" indent="0">
              <a:buNone/>
            </a:pPr>
            <a:r>
              <a:rPr lang="es-ES" dirty="0" smtClean="0"/>
              <a:t>A </a:t>
            </a:r>
            <a:r>
              <a:rPr lang="es-ES" dirty="0"/>
              <a:t>los efectos de acogerse al Subprograma </a:t>
            </a:r>
            <a:r>
              <a:rPr lang="es-ES" dirty="0" smtClean="0"/>
              <a:t>las </a:t>
            </a:r>
            <a:r>
              <a:rPr lang="es-ES" dirty="0"/>
              <a:t>empresas deben acreditar: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dirty="0"/>
              <a:t>El cumplimiento del carácter nacional de los bienes o </a:t>
            </a:r>
            <a:r>
              <a:rPr lang="es-ES" dirty="0" smtClean="0"/>
              <a:t>servicios;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dirty="0" smtClean="0"/>
              <a:t>Encontrarse </a:t>
            </a:r>
            <a:r>
              <a:rPr lang="es-ES" dirty="0"/>
              <a:t>realizando o haber realizado un Proceso de Mejora de Gestión mediante la acreditación de cualquiera de los siguientes recaudos:</a:t>
            </a:r>
          </a:p>
          <a:p>
            <a:pPr lvl="2"/>
            <a:r>
              <a:rPr lang="es-ES" dirty="0"/>
              <a:t>Certificación OMS 2003</a:t>
            </a:r>
          </a:p>
          <a:p>
            <a:pPr lvl="2"/>
            <a:r>
              <a:rPr lang="es-ES" dirty="0"/>
              <a:t>Certificación ISO -9001 o equivalente; vigente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681246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06399"/>
            <a:ext cx="10515600" cy="5770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Y" b="1" u="sng" dirty="0" smtClean="0"/>
              <a:t>Carácter </a:t>
            </a:r>
            <a:r>
              <a:rPr lang="es-UY" b="1" u="sng" dirty="0"/>
              <a:t>nacional de los bienes </a:t>
            </a:r>
            <a:r>
              <a:rPr lang="es-UY" u="sng" dirty="0" smtClean="0"/>
              <a:t>(Art. 6º </a:t>
            </a:r>
            <a:r>
              <a:rPr lang="es-UY" u="sng" dirty="0"/>
              <a:t>del Decreto N° </a:t>
            </a:r>
            <a:r>
              <a:rPr lang="es-UY" u="sng" dirty="0" smtClean="0"/>
              <a:t>371/010)</a:t>
            </a:r>
            <a:endParaRPr lang="es-UY" u="sng" dirty="0"/>
          </a:p>
          <a:p>
            <a:pPr marL="0" indent="0">
              <a:buNone/>
            </a:pPr>
            <a:r>
              <a:rPr lang="es-ES" dirty="0"/>
              <a:t>a) </a:t>
            </a:r>
            <a:r>
              <a:rPr lang="es-ES" dirty="0" smtClean="0"/>
              <a:t>bienes </a:t>
            </a:r>
            <a:r>
              <a:rPr lang="es-ES" dirty="0"/>
              <a:t>elaborados 100% a partir de insumos nacionales.</a:t>
            </a:r>
          </a:p>
          <a:p>
            <a:pPr marL="0" indent="0">
              <a:buNone/>
            </a:pPr>
            <a:r>
              <a:rPr lang="es-ES" dirty="0"/>
              <a:t>b) bienes, que utilizando insumos o materiales importados, cumplan:</a:t>
            </a:r>
          </a:p>
          <a:p>
            <a:pPr lvl="1"/>
            <a:r>
              <a:rPr lang="es-ES" dirty="0"/>
              <a:t>35% de integración nacional o más, y </a:t>
            </a:r>
          </a:p>
          <a:p>
            <a:pPr lvl="1"/>
            <a:r>
              <a:rPr lang="es-ES" dirty="0"/>
              <a:t>proceso de transformación que le confiera una nueva individualidad, pasando a estar clasificados en una partida arancelaria diferente de los insumos y materiales importados. </a:t>
            </a:r>
            <a:endParaRPr lang="es-ES" dirty="0" smtClean="0"/>
          </a:p>
          <a:p>
            <a:pPr lvl="1"/>
            <a:r>
              <a:rPr lang="es-UY" dirty="0" smtClean="0"/>
              <a:t>No obstante, </a:t>
            </a:r>
            <a:r>
              <a:rPr lang="es-UY" dirty="0"/>
              <a:t>cumpliéndose la condición de agregar el valor nacional mínimo del 35%, podrán calificar como nacionales aquellos productos que tengan hasta un 10% del total de insumos importados </a:t>
            </a:r>
            <a:r>
              <a:rPr lang="es-UY" dirty="0" smtClean="0"/>
              <a:t>y </a:t>
            </a:r>
            <a:r>
              <a:rPr lang="es-UY" dirty="0"/>
              <a:t>no cumplan con el salto de partida </a:t>
            </a:r>
            <a:r>
              <a:rPr lang="es-UY" dirty="0" smtClean="0"/>
              <a:t>exigido.</a:t>
            </a:r>
            <a:endParaRPr lang="es-UY" dirty="0"/>
          </a:p>
          <a:p>
            <a:pPr marL="0" indent="0">
              <a:buNone/>
            </a:pPr>
            <a:r>
              <a:rPr lang="es-ES" dirty="0" smtClean="0"/>
              <a:t>c) bienes </a:t>
            </a:r>
            <a:r>
              <a:rPr lang="es-ES" dirty="0"/>
              <a:t>que no cumpliendo con lo </a:t>
            </a:r>
            <a:r>
              <a:rPr lang="es-ES" dirty="0" smtClean="0"/>
              <a:t>anterior, </a:t>
            </a:r>
            <a:r>
              <a:rPr lang="es-ES" dirty="0"/>
              <a:t>son resultado de un proceso productivo que genera un valor de integración nacional, mínimo, del 50%.</a:t>
            </a:r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275372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26533"/>
            <a:ext cx="10515600" cy="5550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UY" b="1" u="sng" dirty="0" smtClean="0"/>
              <a:t>Procedimiento de solicitud del C</a:t>
            </a:r>
            <a:r>
              <a:rPr lang="es-ES" b="1" u="sng" dirty="0" err="1" smtClean="0"/>
              <a:t>ertificado</a:t>
            </a:r>
            <a:r>
              <a:rPr lang="es-ES" b="1" u="sng" dirty="0" smtClean="0"/>
              <a:t> </a:t>
            </a:r>
          </a:p>
          <a:p>
            <a:r>
              <a:rPr lang="es-UY" dirty="0"/>
              <a:t>Se solicita el certificado de Participación en el Subprograma ante la DNI, para presentarlo junto con la oferta en el organismo que corresponda. </a:t>
            </a:r>
          </a:p>
          <a:p>
            <a:pPr lvl="1"/>
            <a:r>
              <a:rPr lang="es-ES" dirty="0" smtClean="0"/>
              <a:t>El </a:t>
            </a:r>
            <a:r>
              <a:rPr lang="es-ES" dirty="0"/>
              <a:t>proveedor </a:t>
            </a:r>
            <a:r>
              <a:rPr lang="es-ES" dirty="0" smtClean="0"/>
              <a:t>deberá completar la </a:t>
            </a:r>
            <a:r>
              <a:rPr lang="es-ES" dirty="0"/>
              <a:t>Declaración jurada de origen según formulario </a:t>
            </a:r>
            <a:r>
              <a:rPr lang="es-ES" dirty="0" smtClean="0"/>
              <a:t>disponible en la web</a:t>
            </a:r>
          </a:p>
          <a:p>
            <a:pPr lvl="1"/>
            <a:r>
              <a:rPr lang="es-UY" dirty="0" smtClean="0"/>
              <a:t>Para bienes</a:t>
            </a:r>
            <a:r>
              <a:rPr lang="es-UY" dirty="0"/>
              <a:t>: </a:t>
            </a:r>
            <a:r>
              <a:rPr lang="es-UY" dirty="0" smtClean="0"/>
              <a:t>acreditar </a:t>
            </a:r>
            <a:r>
              <a:rPr lang="es-UY" dirty="0"/>
              <a:t>el porcentaje de integración nacional</a:t>
            </a:r>
          </a:p>
          <a:p>
            <a:pPr lvl="1"/>
            <a:r>
              <a:rPr lang="es-ES" dirty="0" smtClean="0"/>
              <a:t>Abonar el timbre profesional</a:t>
            </a:r>
          </a:p>
          <a:p>
            <a:pPr lvl="1"/>
            <a:r>
              <a:rPr lang="es-ES" dirty="0" smtClean="0"/>
              <a:t>Adjuntar certificado </a:t>
            </a:r>
            <a:r>
              <a:rPr lang="es-ES" dirty="0"/>
              <a:t>que acredite encontrarse realizando o haber realizado un proceso de mejora de gestión (Artículo 3 del </a:t>
            </a:r>
            <a:r>
              <a:rPr lang="es-ES" i="1" dirty="0" smtClean="0">
                <a:hlinkClick r:id="rId3"/>
              </a:rPr>
              <a:t>Decreto</a:t>
            </a:r>
            <a:r>
              <a:rPr lang="es-ES" i="1" dirty="0" smtClean="0"/>
              <a:t>)</a:t>
            </a:r>
          </a:p>
          <a:p>
            <a:pPr lvl="1"/>
            <a:endParaRPr lang="es-ES" i="1" dirty="0"/>
          </a:p>
          <a:p>
            <a:pPr marL="0" indent="0">
              <a:buNone/>
            </a:pPr>
            <a:endParaRPr lang="es-UY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29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677333" y="1029759"/>
            <a:ext cx="10642600" cy="4351338"/>
          </a:xfrm>
        </p:spPr>
        <p:txBody>
          <a:bodyPr/>
          <a:lstStyle/>
          <a:p>
            <a:r>
              <a:rPr lang="es-UY" dirty="0"/>
              <a:t>Cada certificado es válido para un llamado específico.</a:t>
            </a:r>
          </a:p>
          <a:p>
            <a:r>
              <a:rPr lang="es-UY" dirty="0"/>
              <a:t>Una vez adjudicado, deberá presentar al organismo contratante certificado de origen que acredite el carácter nacional de los bienes ofertados, en un plazo máximo de 15 días</a:t>
            </a:r>
          </a:p>
          <a:p>
            <a:r>
              <a:rPr lang="es-UY" dirty="0"/>
              <a:t>En caso contrario se dejará sin efecto la adjudicación, que recaerá en la siguiente mejor oferta.</a:t>
            </a:r>
          </a:p>
          <a:p>
            <a:r>
              <a:rPr lang="es-UY" u="sng" dirty="0">
                <a:solidFill>
                  <a:srgbClr val="FF0000"/>
                </a:solidFill>
                <a:hlinkClick r:id="rId3"/>
              </a:rPr>
              <a:t>Cámara de Industrias del Uruguay – Certificación de Origen para compras públicas </a:t>
            </a:r>
            <a:endParaRPr lang="es-UY" dirty="0">
              <a:solidFill>
                <a:srgbClr val="FF0000"/>
              </a:solidFill>
            </a:endParaRP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245675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0974" y="135466"/>
            <a:ext cx="8068493" cy="6570133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6333" y="606425"/>
            <a:ext cx="3141134" cy="535410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UY" b="1" dirty="0" smtClean="0"/>
              <a:t>Trámite </a:t>
            </a:r>
            <a:r>
              <a:rPr lang="es-UY" b="1" dirty="0"/>
              <a:t>en </a:t>
            </a:r>
            <a:r>
              <a:rPr lang="es-UY" b="1" dirty="0" smtClean="0"/>
              <a:t>línea</a:t>
            </a:r>
          </a:p>
          <a:p>
            <a:endParaRPr lang="es-UY" dirty="0" smtClean="0"/>
          </a:p>
          <a:p>
            <a:pPr marL="0" indent="0">
              <a:buNone/>
            </a:pPr>
            <a:r>
              <a:rPr lang="es-UY" dirty="0"/>
              <a:t>Se completa el formulario en </a:t>
            </a:r>
            <a:r>
              <a:rPr lang="es-UY" dirty="0" smtClean="0"/>
              <a:t>línea del sistema Apia:</a:t>
            </a:r>
            <a:endParaRPr lang="es-UY" dirty="0"/>
          </a:p>
          <a:p>
            <a:r>
              <a:rPr lang="es-UY" dirty="0"/>
              <a:t>Datos básicos de la empresa</a:t>
            </a:r>
          </a:p>
          <a:p>
            <a:r>
              <a:rPr lang="es-UY" dirty="0" smtClean="0"/>
              <a:t>Número de llamado </a:t>
            </a:r>
            <a:r>
              <a:rPr lang="es-UY" dirty="0"/>
              <a:t>e ítems producidos localmente por los que se </a:t>
            </a:r>
            <a:r>
              <a:rPr lang="es-UY" dirty="0" smtClean="0"/>
              <a:t>ofertará</a:t>
            </a:r>
          </a:p>
          <a:p>
            <a:r>
              <a:rPr lang="es-UY" dirty="0"/>
              <a:t>Estos datos serán validados por un técnico previo a emitir el </a:t>
            </a:r>
            <a:r>
              <a:rPr lang="es-UY" dirty="0" smtClean="0"/>
              <a:t>certificado</a:t>
            </a:r>
          </a:p>
          <a:p>
            <a:r>
              <a:rPr lang="es-UY" dirty="0"/>
              <a:t>Una vez confirmado el trámite, la DNI deberá aprobarlo o rechazarlo en un plazo no mayor a 10 días hábiles.</a:t>
            </a:r>
          </a:p>
          <a:p>
            <a:endParaRPr lang="es-UY" dirty="0"/>
          </a:p>
          <a:p>
            <a:endParaRPr lang="es-UY" dirty="0"/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930900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17333" y="284692"/>
            <a:ext cx="8593630" cy="5647876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ctángulo 4"/>
          <p:cNvSpPr/>
          <p:nvPr/>
        </p:nvSpPr>
        <p:spPr>
          <a:xfrm>
            <a:off x="0" y="611932"/>
            <a:ext cx="321733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3200" dirty="0"/>
              <a:t>Certificado de Participación en el </a:t>
            </a:r>
            <a:r>
              <a:rPr lang="es-UY" sz="3200" dirty="0" smtClean="0"/>
              <a:t>Subprograma</a:t>
            </a:r>
          </a:p>
          <a:p>
            <a:endParaRPr lang="es-UY" dirty="0" smtClean="0"/>
          </a:p>
          <a:p>
            <a:endParaRPr lang="es-UY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 smtClean="0"/>
              <a:t>Se </a:t>
            </a:r>
            <a:r>
              <a:rPr lang="es-UY" dirty="0"/>
              <a:t>enviará por correo electrónico a la empresa una vez aprobado el </a:t>
            </a:r>
            <a:r>
              <a:rPr lang="es-UY" dirty="0" smtClean="0"/>
              <a:t>trámite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UY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 smtClean="0"/>
              <a:t>El </a:t>
            </a:r>
            <a:r>
              <a:rPr lang="es-UY" dirty="0"/>
              <a:t>Jerarca lo firma </a:t>
            </a:r>
            <a:r>
              <a:rPr lang="es-UY" dirty="0" smtClean="0"/>
              <a:t>electrónicamente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UY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 smtClean="0"/>
              <a:t>Es </a:t>
            </a:r>
            <a:r>
              <a:rPr lang="es-UY" dirty="0"/>
              <a:t>válido para un llamado específico</a:t>
            </a:r>
            <a:r>
              <a:rPr lang="es-UY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0596521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4366</TotalTime>
  <Words>885</Words>
  <Application>Microsoft Office PowerPoint</Application>
  <PresentationFormat>Panorámica</PresentationFormat>
  <Paragraphs>81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Subprograma de Contratación Pública para el Desarrollo de la Industria Farmacéutica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Lucas Malcuori</dc:creator>
  <cp:lastModifiedBy>Leticia Ingold</cp:lastModifiedBy>
  <cp:revision>25</cp:revision>
  <dcterms:created xsi:type="dcterms:W3CDTF">2020-06-09T15:36:08Z</dcterms:created>
  <dcterms:modified xsi:type="dcterms:W3CDTF">2023-04-18T17:58:54Z</dcterms:modified>
</cp:coreProperties>
</file>